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579" autoAdjust="0"/>
  </p:normalViewPr>
  <p:slideViewPr>
    <p:cSldViewPr>
      <p:cViewPr>
        <p:scale>
          <a:sx n="70" d="100"/>
          <a:sy n="70" d="100"/>
        </p:scale>
        <p:origin x="-1968" y="-4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Date Placeholder 29"/>
          <p:cNvSpPr>
            <a:spLocks noGrp="1"/>
          </p:cNvSpPr>
          <p:nvPr>
            <p:ph type="dt" sz="half" idx="10"/>
          </p:nvPr>
        </p:nvSpPr>
        <p:spPr/>
        <p:txBody>
          <a:bodyPr/>
          <a:lstStyle/>
          <a:p>
            <a:fld id="{B4C71EC6-210F-42DE-9C53-41977AD35B3D}" type="datetimeFigureOut">
              <a:rPr lang="ru-RU" smtClean="0"/>
              <a:t>24.06.2020</a:t>
            </a:fld>
            <a:endParaRPr lang="ru-RU"/>
          </a:p>
        </p:txBody>
      </p:sp>
      <p:sp>
        <p:nvSpPr>
          <p:cNvPr id="19" name="Footer Placeholder 18"/>
          <p:cNvSpPr>
            <a:spLocks noGrp="1"/>
          </p:cNvSpPr>
          <p:nvPr>
            <p:ph type="ftr" sz="quarter" idx="11"/>
          </p:nvPr>
        </p:nvSpPr>
        <p:spPr/>
        <p:txBody>
          <a:bodyPr/>
          <a:lstStyle/>
          <a:p>
            <a:endParaRPr lang="ru-RU"/>
          </a:p>
        </p:txBody>
      </p:sp>
      <p:sp>
        <p:nvSpPr>
          <p:cNvPr id="27" name="Slide Number Placeholder 26"/>
          <p:cNvSpPr>
            <a:spLocks noGrp="1"/>
          </p:cNvSpPr>
          <p:nvPr>
            <p:ph type="sldNum" sz="quarter" idx="12"/>
          </p:nvPr>
        </p:nvSpPr>
        <p:spPr/>
        <p:txBody>
          <a:body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B4C71EC6-210F-42DE-9C53-41977AD35B3D}" type="datetimeFigureOut">
              <a:rPr lang="ru-RU" smtClean="0"/>
              <a:t>24.06.2020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B4C71EC6-210F-42DE-9C53-41977AD35B3D}" type="datetimeFigureOut">
              <a:rPr lang="ru-RU" smtClean="0"/>
              <a:t>24.06.2020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3" name="Content Placeholder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B4C71EC6-210F-42DE-9C53-41977AD35B3D}" type="datetimeFigureOut">
              <a:rPr lang="ru-RU" smtClean="0"/>
              <a:t>24.06.2020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24.06.2020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Date Placeholder 4"/>
          <p:cNvSpPr>
            <a:spLocks noGrp="1"/>
          </p:cNvSpPr>
          <p:nvPr>
            <p:ph type="dt" sz="half" idx="10"/>
          </p:nvPr>
        </p:nvSpPr>
        <p:spPr/>
        <p:txBody>
          <a:bodyPr/>
          <a:lstStyle/>
          <a:p>
            <a:fld id="{B4C71EC6-210F-42DE-9C53-41977AD35B3D}" type="datetimeFigureOut">
              <a:rPr lang="ru-RU" smtClean="0"/>
              <a:t>24.06.2020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Date Placeholder 6"/>
          <p:cNvSpPr>
            <a:spLocks noGrp="1"/>
          </p:cNvSpPr>
          <p:nvPr>
            <p:ph type="dt" sz="half" idx="10"/>
          </p:nvPr>
        </p:nvSpPr>
        <p:spPr/>
        <p:txBody>
          <a:bodyPr/>
          <a:lstStyle/>
          <a:p>
            <a:fld id="{B4C71EC6-210F-42DE-9C53-41977AD35B3D}" type="datetimeFigureOut">
              <a:rPr lang="ru-RU" smtClean="0"/>
              <a:t>24.06.2020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Date Placeholder 2"/>
          <p:cNvSpPr>
            <a:spLocks noGrp="1"/>
          </p:cNvSpPr>
          <p:nvPr>
            <p:ph type="dt" sz="half" idx="10"/>
          </p:nvPr>
        </p:nvSpPr>
        <p:spPr/>
        <p:txBody>
          <a:bodyPr/>
          <a:lstStyle/>
          <a:p>
            <a:fld id="{B4C71EC6-210F-42DE-9C53-41977AD35B3D}" type="datetimeFigureOut">
              <a:rPr lang="ru-RU" smtClean="0"/>
              <a:t>24.06.2020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24.06.2020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Date Placeholder 4"/>
          <p:cNvSpPr>
            <a:spLocks noGrp="1"/>
          </p:cNvSpPr>
          <p:nvPr>
            <p:ph type="dt" sz="half" idx="10"/>
          </p:nvPr>
        </p:nvSpPr>
        <p:spPr/>
        <p:txBody>
          <a:bodyPr/>
          <a:lstStyle/>
          <a:p>
            <a:fld id="{B4C71EC6-210F-42DE-9C53-41977AD35B3D}" type="datetimeFigureOut">
              <a:rPr lang="ru-RU" smtClean="0"/>
              <a:t>24.06.2020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24.06.2020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8077200" y="6356350"/>
            <a:ext cx="609600" cy="365125"/>
          </a:xfrm>
        </p:spPr>
        <p:txBody>
          <a:bodyPr/>
          <a:lstStyle/>
          <a:p>
            <a:fld id="{B19B0651-EE4F-4900-A07F-96A6BFA9D0F0}" type="slidenum">
              <a:rPr lang="ru-RU" smtClean="0"/>
              <a:t>‹#›</a:t>
            </a:fld>
            <a:endParaRPr lang="ru-RU"/>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4C71EC6-210F-42DE-9C53-41977AD35B3D}" type="datetimeFigureOut">
              <a:rPr lang="ru-RU" smtClean="0"/>
              <a:t>24.06.2020</a:t>
            </a:fld>
            <a:endParaRPr lang="ru-RU"/>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9B0651-EE4F-4900-A07F-96A6BFA9D0F0}" type="slidenum">
              <a:rPr lang="ru-RU" smtClean="0"/>
              <a:t>‹#›</a:t>
            </a:fld>
            <a:endParaRPr lang="ru-RU"/>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jp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91680" y="404664"/>
            <a:ext cx="6768752" cy="1080120"/>
          </a:xfrm>
        </p:spPr>
        <p:txBody>
          <a:bodyPr>
            <a:normAutofit/>
          </a:bodyPr>
          <a:lstStyle/>
          <a:p>
            <a:pPr algn="l"/>
            <a:r>
              <a:rPr lang="ru-RU" sz="4000" dirty="0" err="1" smtClean="0"/>
              <a:t>Тошкент</a:t>
            </a:r>
            <a:r>
              <a:rPr lang="ru-RU" sz="4000" dirty="0" smtClean="0"/>
              <a:t> </a:t>
            </a:r>
            <a:r>
              <a:rPr lang="ru-RU" sz="4000" dirty="0" err="1" smtClean="0"/>
              <a:t>тиббиёт</a:t>
            </a:r>
            <a:r>
              <a:rPr lang="ru-RU" sz="4000" dirty="0" smtClean="0"/>
              <a:t> </a:t>
            </a:r>
            <a:r>
              <a:rPr lang="ru-RU" sz="4000" dirty="0" err="1" smtClean="0"/>
              <a:t>академияси</a:t>
            </a:r>
            <a:endParaRPr lang="ru-RU" sz="4000" dirty="0"/>
          </a:p>
        </p:txBody>
      </p:sp>
      <p:sp>
        <p:nvSpPr>
          <p:cNvPr id="3" name="Подзаголовок 2"/>
          <p:cNvSpPr>
            <a:spLocks noGrp="1"/>
          </p:cNvSpPr>
          <p:nvPr>
            <p:ph type="subTitle" idx="1"/>
          </p:nvPr>
        </p:nvSpPr>
        <p:spPr>
          <a:xfrm>
            <a:off x="1187624" y="2564904"/>
            <a:ext cx="6400800" cy="1752600"/>
          </a:xfrm>
        </p:spPr>
        <p:txBody>
          <a:bodyPr>
            <a:normAutofit/>
          </a:bodyPr>
          <a:lstStyle/>
          <a:p>
            <a:pPr algn="ctr"/>
            <a:r>
              <a:rPr lang="ru-RU" sz="4000" dirty="0" smtClean="0">
                <a:solidFill>
                  <a:schemeClr val="tx1"/>
                </a:solidFill>
                <a:latin typeface="Times New Roman" pitchFamily="18" charset="0"/>
                <a:cs typeface="Times New Roman" pitchFamily="18" charset="0"/>
              </a:rPr>
              <a:t>Ха</a:t>
            </a:r>
            <a:r>
              <a:rPr lang="uz-Cyrl-UZ" sz="4000" dirty="0" smtClean="0">
                <a:solidFill>
                  <a:schemeClr val="tx1"/>
                </a:solidFill>
                <a:latin typeface="Times New Roman" pitchFamily="18" charset="0"/>
                <a:cs typeface="Times New Roman" pitchFamily="18" charset="0"/>
              </a:rPr>
              <a:t>лқ табобати таълим йўналиши</a:t>
            </a:r>
            <a:endParaRPr lang="ru-RU" sz="4000" dirty="0">
              <a:solidFill>
                <a:schemeClr val="tx1"/>
              </a:solidFill>
              <a:latin typeface="Times New Roman" pitchFamily="18" charset="0"/>
              <a:cs typeface="Times New Roman" pitchFamily="18" charset="0"/>
            </a:endParaRPr>
          </a:p>
        </p:txBody>
      </p:sp>
      <p:pic>
        <p:nvPicPr>
          <p:cNvPr id="4"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404664"/>
            <a:ext cx="1290638" cy="1214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59125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692696"/>
            <a:ext cx="8280920" cy="4608512"/>
          </a:xfrm>
        </p:spPr>
        <p:txBody>
          <a:bodyPr>
            <a:normAutofit fontScale="90000"/>
          </a:bodyPr>
          <a:lstStyle/>
          <a:p>
            <a:r>
              <a:rPr lang="uz-Cyrl-UZ" sz="3600" dirty="0" smtClean="0">
                <a:latin typeface="Times New Roman" pitchFamily="18" charset="0"/>
                <a:cs typeface="Times New Roman" pitchFamily="18" charset="0"/>
              </a:rPr>
              <a:t>Тошкент тиббиёт академиясида халқ табобати таълим йўналиши Ўзбекистон Республикаси </a:t>
            </a:r>
            <a:r>
              <a:rPr lang="uz-Cyrl-UZ" sz="3600" dirty="0">
                <a:latin typeface="Times New Roman" pitchFamily="18" charset="0"/>
                <a:cs typeface="Times New Roman" pitchFamily="18" charset="0"/>
              </a:rPr>
              <a:t>П</a:t>
            </a:r>
            <a:r>
              <a:rPr lang="uz-Cyrl-UZ" sz="3600" dirty="0" smtClean="0">
                <a:latin typeface="Times New Roman" pitchFamily="18" charset="0"/>
                <a:cs typeface="Times New Roman" pitchFamily="18" charset="0"/>
              </a:rPr>
              <a:t>резидентининг 2020 йил 10-апрелдаги “Ўзбекистон Республикасида халқ табобатини ривожлантиришга доир қўшимча чора-тадбирлар” хақидаги ПҚ-4668 – сон қарорига асосан ташкил этилди</a:t>
            </a:r>
            <a:r>
              <a:rPr lang="uz-Cyrl-UZ" dirty="0" smtClean="0"/>
              <a:t>.</a:t>
            </a:r>
            <a:endParaRPr lang="ru-RU" dirty="0"/>
          </a:p>
        </p:txBody>
      </p:sp>
    </p:spTree>
    <p:extLst>
      <p:ext uri="{BB962C8B-B14F-4D97-AF65-F5344CB8AC3E}">
        <p14:creationId xmlns:p14="http://schemas.microsoft.com/office/powerpoint/2010/main" val="24227013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uz-Cyrl-UZ" sz="3600" dirty="0" smtClean="0"/>
              <a:t>Ўзбекистон Республикаси Президентининг 20.04.2020 йилдаги ПҚ-4668- сон қарори</a:t>
            </a:r>
            <a:endParaRPr lang="ru-RU" sz="3600" dirty="0"/>
          </a:p>
        </p:txBody>
      </p:sp>
      <p:sp>
        <p:nvSpPr>
          <p:cNvPr id="3" name="Объект 2"/>
          <p:cNvSpPr>
            <a:spLocks noGrp="1"/>
          </p:cNvSpPr>
          <p:nvPr>
            <p:ph idx="1"/>
          </p:nvPr>
        </p:nvSpPr>
        <p:spPr>
          <a:xfrm>
            <a:off x="539552" y="1988840"/>
            <a:ext cx="8157592" cy="4093915"/>
          </a:xfrm>
        </p:spPr>
        <p:txBody>
          <a:bodyPr/>
          <a:lstStyle/>
          <a:p>
            <a:r>
              <a:rPr lang="uz-Cyrl-UZ" dirty="0" smtClean="0"/>
              <a:t>Бакалаврият тизимида тиббий таълим йўналиши, ўқиш муддати ва битирувчилар квалификацияси.</a:t>
            </a:r>
          </a:p>
          <a:p>
            <a:endParaRPr lang="ru-RU" dirty="0"/>
          </a:p>
        </p:txBody>
      </p:sp>
      <p:graphicFrame>
        <p:nvGraphicFramePr>
          <p:cNvPr id="5" name="Таблица 4"/>
          <p:cNvGraphicFramePr>
            <a:graphicFrameLocks noGrp="1"/>
          </p:cNvGraphicFramePr>
          <p:nvPr>
            <p:extLst>
              <p:ext uri="{D42A27DB-BD31-4B8C-83A1-F6EECF244321}">
                <p14:modId xmlns:p14="http://schemas.microsoft.com/office/powerpoint/2010/main" val="2118078933"/>
              </p:ext>
            </p:extLst>
          </p:nvPr>
        </p:nvGraphicFramePr>
        <p:xfrm>
          <a:off x="827584" y="3717032"/>
          <a:ext cx="7488832" cy="2420848"/>
        </p:xfrm>
        <a:graphic>
          <a:graphicData uri="http://schemas.openxmlformats.org/drawingml/2006/table">
            <a:tbl>
              <a:tblPr firstRow="1" bandRow="1">
                <a:tableStyleId>{5C22544A-7EE6-4342-B048-85BDC9FD1C3A}</a:tableStyleId>
              </a:tblPr>
              <a:tblGrid>
                <a:gridCol w="1872208"/>
                <a:gridCol w="1872208"/>
                <a:gridCol w="1872208"/>
                <a:gridCol w="1872208"/>
              </a:tblGrid>
              <a:tr h="784096">
                <a:tc>
                  <a:txBody>
                    <a:bodyPr/>
                    <a:lstStyle/>
                    <a:p>
                      <a:r>
                        <a:rPr lang="uz-Cyrl-UZ" sz="2400" dirty="0" smtClean="0">
                          <a:latin typeface="Times New Roman" pitchFamily="18" charset="0"/>
                          <a:cs typeface="Times New Roman" pitchFamily="18" charset="0"/>
                        </a:rPr>
                        <a:t>Шифр</a:t>
                      </a:r>
                      <a:endParaRPr lang="ru-RU" sz="2400" dirty="0">
                        <a:latin typeface="Times New Roman" pitchFamily="18" charset="0"/>
                        <a:cs typeface="Times New Roman" pitchFamily="18" charset="0"/>
                      </a:endParaRPr>
                    </a:p>
                  </a:txBody>
                  <a:tcPr/>
                </a:tc>
                <a:tc>
                  <a:txBody>
                    <a:bodyPr/>
                    <a:lstStyle/>
                    <a:p>
                      <a:r>
                        <a:rPr lang="uz-Cyrl-UZ" sz="2400" dirty="0" smtClean="0">
                          <a:latin typeface="Times New Roman" pitchFamily="18" charset="0"/>
                          <a:cs typeface="Times New Roman" pitchFamily="18" charset="0"/>
                        </a:rPr>
                        <a:t>Таълим йўналиши</a:t>
                      </a:r>
                      <a:endParaRPr lang="ru-RU" sz="2400" dirty="0">
                        <a:latin typeface="Times New Roman" pitchFamily="18" charset="0"/>
                        <a:cs typeface="Times New Roman" pitchFamily="18" charset="0"/>
                      </a:endParaRPr>
                    </a:p>
                  </a:txBody>
                  <a:tcPr/>
                </a:tc>
                <a:tc>
                  <a:txBody>
                    <a:bodyPr/>
                    <a:lstStyle/>
                    <a:p>
                      <a:r>
                        <a:rPr lang="uz-Cyrl-UZ" sz="2400" dirty="0" smtClean="0">
                          <a:latin typeface="Times New Roman" pitchFamily="18" charset="0"/>
                          <a:cs typeface="Times New Roman" pitchFamily="18" charset="0"/>
                        </a:rPr>
                        <a:t>Таълим олиш муддати</a:t>
                      </a:r>
                      <a:endParaRPr lang="ru-RU" sz="2400" dirty="0">
                        <a:latin typeface="Times New Roman" pitchFamily="18" charset="0"/>
                        <a:cs typeface="Times New Roman" pitchFamily="18" charset="0"/>
                      </a:endParaRPr>
                    </a:p>
                  </a:txBody>
                  <a:tcPr/>
                </a:tc>
                <a:tc>
                  <a:txBody>
                    <a:bodyPr/>
                    <a:lstStyle/>
                    <a:p>
                      <a:r>
                        <a:rPr lang="uz-Cyrl-UZ" sz="2400" dirty="0" smtClean="0">
                          <a:latin typeface="Times New Roman" pitchFamily="18" charset="0"/>
                          <a:cs typeface="Times New Roman" pitchFamily="18" charset="0"/>
                        </a:rPr>
                        <a:t>Битирув малакаси</a:t>
                      </a:r>
                      <a:endParaRPr lang="ru-RU" sz="2400" dirty="0">
                        <a:latin typeface="Times New Roman" pitchFamily="18" charset="0"/>
                        <a:cs typeface="Times New Roman" pitchFamily="18" charset="0"/>
                      </a:endParaRPr>
                    </a:p>
                  </a:txBody>
                  <a:tcPr/>
                </a:tc>
              </a:tr>
              <a:tr h="1232128">
                <a:tc>
                  <a:txBody>
                    <a:bodyPr/>
                    <a:lstStyle/>
                    <a:p>
                      <a:r>
                        <a:rPr lang="uz-Cyrl-UZ" sz="2400" dirty="0" smtClean="0">
                          <a:latin typeface="Times New Roman" pitchFamily="18" charset="0"/>
                          <a:cs typeface="Times New Roman" pitchFamily="18" charset="0"/>
                        </a:rPr>
                        <a:t>5511100</a:t>
                      </a:r>
                      <a:endParaRPr lang="ru-RU" sz="2400" dirty="0">
                        <a:latin typeface="Times New Roman" pitchFamily="18" charset="0"/>
                        <a:cs typeface="Times New Roman" pitchFamily="18" charset="0"/>
                      </a:endParaRPr>
                    </a:p>
                  </a:txBody>
                  <a:tcPr/>
                </a:tc>
                <a:tc>
                  <a:txBody>
                    <a:bodyPr/>
                    <a:lstStyle/>
                    <a:p>
                      <a:r>
                        <a:rPr lang="uz-Cyrl-UZ" sz="2400" dirty="0" smtClean="0">
                          <a:latin typeface="Times New Roman" pitchFamily="18" charset="0"/>
                          <a:cs typeface="Times New Roman" pitchFamily="18" charset="0"/>
                        </a:rPr>
                        <a:t>Халқ табобати </a:t>
                      </a:r>
                      <a:endParaRPr lang="ru-RU" sz="2400" dirty="0">
                        <a:latin typeface="Times New Roman" pitchFamily="18" charset="0"/>
                        <a:cs typeface="Times New Roman" pitchFamily="18" charset="0"/>
                      </a:endParaRPr>
                    </a:p>
                  </a:txBody>
                  <a:tcPr/>
                </a:tc>
                <a:tc>
                  <a:txBody>
                    <a:bodyPr/>
                    <a:lstStyle/>
                    <a:p>
                      <a:r>
                        <a:rPr lang="uz-Cyrl-UZ" sz="2400" dirty="0" smtClean="0">
                          <a:latin typeface="Times New Roman" pitchFamily="18" charset="0"/>
                          <a:cs typeface="Times New Roman" pitchFamily="18" charset="0"/>
                        </a:rPr>
                        <a:t>4 йил</a:t>
                      </a:r>
                      <a:endParaRPr lang="ru-RU" sz="2400" dirty="0">
                        <a:latin typeface="Times New Roman" pitchFamily="18" charset="0"/>
                        <a:cs typeface="Times New Roman" pitchFamily="18" charset="0"/>
                      </a:endParaRPr>
                    </a:p>
                  </a:txBody>
                  <a:tcPr/>
                </a:tc>
                <a:tc>
                  <a:txBody>
                    <a:bodyPr/>
                    <a:lstStyle/>
                    <a:p>
                      <a:r>
                        <a:rPr lang="uz-Cyrl-UZ" sz="2400" dirty="0" smtClean="0">
                          <a:latin typeface="Times New Roman" pitchFamily="18" charset="0"/>
                          <a:cs typeface="Times New Roman" pitchFamily="18" charset="0"/>
                        </a:rPr>
                        <a:t>Халқ</a:t>
                      </a:r>
                      <a:r>
                        <a:rPr lang="uz-Cyrl-UZ" sz="2400" baseline="0" dirty="0" smtClean="0">
                          <a:latin typeface="Times New Roman" pitchFamily="18" charset="0"/>
                          <a:cs typeface="Times New Roman" pitchFamily="18" charset="0"/>
                        </a:rPr>
                        <a:t> табобати мутахассиси</a:t>
                      </a:r>
                      <a:endParaRPr lang="ru-RU" sz="240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4782486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577483"/>
          </a:xfrm>
        </p:spPr>
        <p:txBody>
          <a:bodyPr/>
          <a:lstStyle/>
          <a:p>
            <a:r>
              <a:rPr lang="uz-Cyrl-UZ" dirty="0" smtClean="0"/>
              <a:t>5511100-халқ табобати иши бакалаврият таълим йўналиши аҳоли саломатлигини таъминлаш, тиббий санитар ёрдам кўрсатиш, турли хил, айниқса сурункали касалликлар профилактикасида ва уларни даволашда сифат, хавфсизлик ва самарадорлик жихатидан амалда синалган халқ табобати усулларини ўрганиш ва амалиётда қўллашни ўргатишни ўз ичига олади. </a:t>
            </a:r>
            <a:endParaRPr lang="ru-RU" dirty="0"/>
          </a:p>
        </p:txBody>
      </p:sp>
    </p:spTree>
    <p:extLst>
      <p:ext uri="{BB962C8B-B14F-4D97-AF65-F5344CB8AC3E}">
        <p14:creationId xmlns:p14="http://schemas.microsoft.com/office/powerpoint/2010/main" val="35680636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476672"/>
            <a:ext cx="8229600" cy="1143000"/>
          </a:xfrm>
        </p:spPr>
        <p:txBody>
          <a:bodyPr>
            <a:noAutofit/>
          </a:bodyPr>
          <a:lstStyle/>
          <a:p>
            <a:pPr algn="l"/>
            <a:r>
              <a:rPr lang="uz-Cyrl-UZ" sz="2400" i="1" dirty="0" smtClean="0">
                <a:latin typeface="Times New Roman" pitchFamily="18" charset="0"/>
                <a:cs typeface="Times New Roman" pitchFamily="18" charset="0"/>
              </a:rPr>
              <a:t>5511100-халқ табобати бакалаврият таълим йўналиши бўйича бакалаврларнинг касбий фаолияти қуйдагиларни қамраб орлади:</a:t>
            </a:r>
            <a:endParaRPr lang="ru-RU" sz="2400" i="1"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fontScale="25000" lnSpcReduction="20000"/>
          </a:bodyPr>
          <a:lstStyle/>
          <a:p>
            <a:r>
              <a:rPr lang="ru-RU" sz="7400" dirty="0" err="1"/>
              <a:t>халқ</a:t>
            </a:r>
            <a:r>
              <a:rPr lang="ru-RU" sz="7400" dirty="0"/>
              <a:t> </a:t>
            </a:r>
            <a:r>
              <a:rPr lang="ru-RU" sz="7400" dirty="0" err="1"/>
              <a:t>табобати</a:t>
            </a:r>
            <a:r>
              <a:rPr lang="ru-RU" sz="7400" dirty="0"/>
              <a:t> </a:t>
            </a:r>
            <a:r>
              <a:rPr lang="ru-RU" sz="7400" dirty="0" err="1"/>
              <a:t>усулларидан</a:t>
            </a:r>
            <a:r>
              <a:rPr lang="ru-RU" sz="7400" dirty="0"/>
              <a:t>, шу </a:t>
            </a:r>
            <a:r>
              <a:rPr lang="ru-RU" sz="7400" dirty="0" err="1"/>
              <a:t>жумладан</a:t>
            </a:r>
            <a:r>
              <a:rPr lang="ru-RU" sz="7400" dirty="0"/>
              <a:t>, </a:t>
            </a:r>
            <a:r>
              <a:rPr lang="ru-RU" sz="7400" dirty="0" err="1"/>
              <a:t>ўзбек</a:t>
            </a:r>
            <a:r>
              <a:rPr lang="ru-RU" sz="7400" dirty="0"/>
              <a:t> </a:t>
            </a:r>
            <a:r>
              <a:rPr lang="ru-RU" sz="7400" dirty="0" err="1"/>
              <a:t>халқ</a:t>
            </a:r>
            <a:r>
              <a:rPr lang="ru-RU" sz="7400" dirty="0"/>
              <a:t> </a:t>
            </a:r>
            <a:r>
              <a:rPr lang="ru-RU" sz="7400" dirty="0" err="1"/>
              <a:t>табобатининг</a:t>
            </a:r>
            <a:r>
              <a:rPr lang="ru-RU" sz="7400" dirty="0"/>
              <a:t> </a:t>
            </a:r>
            <a:r>
              <a:rPr lang="ru-RU" sz="7400" dirty="0" err="1"/>
              <a:t>тарихий</a:t>
            </a:r>
            <a:r>
              <a:rPr lang="ru-RU" sz="7400" dirty="0"/>
              <a:t> </a:t>
            </a:r>
            <a:r>
              <a:rPr lang="ru-RU" sz="7400" dirty="0" err="1"/>
              <a:t>анъаналари</a:t>
            </a:r>
            <a:r>
              <a:rPr lang="ru-RU" sz="7400" dirty="0"/>
              <a:t> </a:t>
            </a:r>
            <a:r>
              <a:rPr lang="ru-RU" sz="7400" dirty="0" err="1"/>
              <a:t>ва</a:t>
            </a:r>
            <a:r>
              <a:rPr lang="ru-RU" sz="7400" dirty="0"/>
              <a:t> </a:t>
            </a:r>
            <a:r>
              <a:rPr lang="ru-RU" sz="7400" dirty="0" err="1"/>
              <a:t>ўзига</a:t>
            </a:r>
            <a:r>
              <a:rPr lang="ru-RU" sz="7400" dirty="0"/>
              <a:t> </a:t>
            </a:r>
            <a:r>
              <a:rPr lang="ru-RU" sz="7400" dirty="0" err="1"/>
              <a:t>хос</a:t>
            </a:r>
            <a:r>
              <a:rPr lang="ru-RU" sz="7400" dirty="0"/>
              <a:t> </a:t>
            </a:r>
            <a:r>
              <a:rPr lang="ru-RU" sz="7400" dirty="0" err="1"/>
              <a:t>меросидан</a:t>
            </a:r>
            <a:r>
              <a:rPr lang="ru-RU" sz="7400" dirty="0"/>
              <a:t> </a:t>
            </a:r>
            <a:r>
              <a:rPr lang="ru-RU" sz="7400" dirty="0" err="1"/>
              <a:t>фойдаланган</a:t>
            </a:r>
            <a:r>
              <a:rPr lang="ru-RU" sz="7400" dirty="0"/>
              <a:t> </a:t>
            </a:r>
            <a:r>
              <a:rPr lang="ru-RU" sz="7400" dirty="0" err="1"/>
              <a:t>ҳолда</a:t>
            </a:r>
            <a:r>
              <a:rPr lang="ru-RU" sz="7400" dirty="0"/>
              <a:t> </a:t>
            </a:r>
            <a:r>
              <a:rPr lang="ru-RU" sz="7400" dirty="0" err="1"/>
              <a:t>касалликларни</a:t>
            </a:r>
            <a:r>
              <a:rPr lang="ru-RU" sz="7400" dirty="0"/>
              <a:t> профилактика </a:t>
            </a:r>
            <a:r>
              <a:rPr lang="ru-RU" sz="7400" dirty="0" err="1"/>
              <a:t>қилиш</a:t>
            </a:r>
            <a:r>
              <a:rPr lang="ru-RU" sz="7400" dirty="0"/>
              <a:t>, </a:t>
            </a:r>
            <a:r>
              <a:rPr lang="ru-RU" sz="7400" b="1" dirty="0" err="1"/>
              <a:t>ташхис</a:t>
            </a:r>
            <a:r>
              <a:rPr lang="ru-RU" sz="7400" dirty="0"/>
              <a:t> </a:t>
            </a:r>
            <a:r>
              <a:rPr lang="ru-RU" sz="7400" dirty="0" err="1"/>
              <a:t>қўйиш</a:t>
            </a:r>
            <a:r>
              <a:rPr lang="ru-RU" sz="7400" dirty="0"/>
              <a:t> </a:t>
            </a:r>
            <a:r>
              <a:rPr lang="ru-RU" sz="7400" dirty="0" err="1"/>
              <a:t>ва</a:t>
            </a:r>
            <a:r>
              <a:rPr lang="ru-RU" sz="7400" dirty="0"/>
              <a:t> </a:t>
            </a:r>
            <a:r>
              <a:rPr lang="ru-RU" sz="7400" dirty="0" err="1"/>
              <a:t>даволаш</a:t>
            </a:r>
            <a:r>
              <a:rPr lang="ru-RU" sz="7400" dirty="0"/>
              <a:t>, </a:t>
            </a:r>
            <a:r>
              <a:rPr lang="ru-RU" sz="7400" dirty="0" err="1" smtClean="0"/>
              <a:t>тиббий</a:t>
            </a:r>
            <a:r>
              <a:rPr lang="ru-RU" sz="7400" dirty="0" smtClean="0"/>
              <a:t> </a:t>
            </a:r>
            <a:r>
              <a:rPr lang="ru-RU" sz="7400" dirty="0" err="1"/>
              <a:t>хизматлар</a:t>
            </a:r>
            <a:r>
              <a:rPr lang="ru-RU" sz="7400" dirty="0"/>
              <a:t> </a:t>
            </a:r>
            <a:r>
              <a:rPr lang="ru-RU" sz="7400" dirty="0" err="1"/>
              <a:t>кўрсатишнинг</a:t>
            </a:r>
            <a:r>
              <a:rPr lang="ru-RU" sz="7400" dirty="0"/>
              <a:t> </a:t>
            </a:r>
            <a:r>
              <a:rPr lang="ru-RU" sz="7400" dirty="0" err="1"/>
              <a:t>самарадорлигини</a:t>
            </a:r>
            <a:r>
              <a:rPr lang="ru-RU" sz="7400" dirty="0"/>
              <a:t> </a:t>
            </a:r>
            <a:r>
              <a:rPr lang="ru-RU" sz="7400" dirty="0" err="1"/>
              <a:t>таҳлил</a:t>
            </a:r>
            <a:r>
              <a:rPr lang="ru-RU" sz="7400" dirty="0"/>
              <a:t> </a:t>
            </a:r>
            <a:r>
              <a:rPr lang="ru-RU" sz="7400" dirty="0" err="1"/>
              <a:t>қилиш</a:t>
            </a:r>
            <a:r>
              <a:rPr lang="ru-RU" sz="7400" dirty="0"/>
              <a:t> </a:t>
            </a:r>
            <a:r>
              <a:rPr lang="ru-RU" sz="7400" dirty="0" err="1" smtClean="0"/>
              <a:t>ва</a:t>
            </a:r>
            <a:endParaRPr lang="ru-RU" sz="7400" dirty="0"/>
          </a:p>
          <a:p>
            <a:r>
              <a:rPr lang="ru-RU" sz="7400" dirty="0" err="1"/>
              <a:t>халқ</a:t>
            </a:r>
            <a:r>
              <a:rPr lang="ru-RU" sz="7400" dirty="0"/>
              <a:t> </a:t>
            </a:r>
            <a:r>
              <a:rPr lang="ru-RU" sz="7400" dirty="0" err="1"/>
              <a:t>табобатининг</a:t>
            </a:r>
            <a:r>
              <a:rPr lang="ru-RU" sz="7400" dirty="0"/>
              <a:t> </a:t>
            </a:r>
            <a:r>
              <a:rPr lang="ru-RU" sz="7400" dirty="0" err="1"/>
              <a:t>асосий</a:t>
            </a:r>
            <a:r>
              <a:rPr lang="ru-RU" sz="7400" dirty="0"/>
              <a:t> </a:t>
            </a:r>
            <a:r>
              <a:rPr lang="ru-RU" sz="7400" dirty="0" err="1"/>
              <a:t>йўналишларини</a:t>
            </a:r>
            <a:r>
              <a:rPr lang="ru-RU" sz="7400" dirty="0"/>
              <a:t> (фитотерапия, </a:t>
            </a:r>
            <a:r>
              <a:rPr lang="ru-RU" sz="7400" dirty="0" err="1" smtClean="0"/>
              <a:t>акупунктура,турли</a:t>
            </a:r>
            <a:r>
              <a:rPr lang="ru-RU" sz="7400" dirty="0" smtClean="0"/>
              <a:t> </a:t>
            </a:r>
            <a:r>
              <a:rPr lang="ru-RU" sz="7400" dirty="0" err="1" smtClean="0"/>
              <a:t>махсус</a:t>
            </a:r>
            <a:r>
              <a:rPr lang="ru-RU" sz="7400" dirty="0" smtClean="0"/>
              <a:t> </a:t>
            </a:r>
            <a:r>
              <a:rPr lang="ru-RU" sz="7400" dirty="0" err="1" smtClean="0"/>
              <a:t>даволовчи</a:t>
            </a:r>
            <a:r>
              <a:rPr lang="ru-RU" sz="7400" dirty="0" smtClean="0"/>
              <a:t> </a:t>
            </a:r>
            <a:r>
              <a:rPr lang="ru-RU" sz="7400" dirty="0" err="1" smtClean="0"/>
              <a:t>жисмоний</a:t>
            </a:r>
            <a:r>
              <a:rPr lang="ru-RU" sz="7400" dirty="0" smtClean="0"/>
              <a:t> </a:t>
            </a:r>
            <a:r>
              <a:rPr lang="ru-RU" sz="7400" dirty="0" err="1" smtClean="0"/>
              <a:t>тарбия</a:t>
            </a:r>
            <a:r>
              <a:rPr lang="ru-RU" sz="7400" dirty="0" smtClean="0"/>
              <a:t> </a:t>
            </a:r>
            <a:r>
              <a:rPr lang="ru-RU" sz="7400" dirty="0" err="1" smtClean="0"/>
              <a:t>усулларни</a:t>
            </a:r>
            <a:r>
              <a:rPr lang="ru-RU" sz="7400" dirty="0" smtClean="0"/>
              <a:t>: </a:t>
            </a:r>
            <a:r>
              <a:rPr lang="ru-RU" sz="7400" dirty="0" err="1" smtClean="0"/>
              <a:t>Цигун</a:t>
            </a:r>
            <a:r>
              <a:rPr lang="ru-RU" sz="7400" dirty="0" smtClean="0"/>
              <a:t>, йога ; </a:t>
            </a:r>
            <a:r>
              <a:rPr lang="ru-RU" sz="7400" dirty="0" err="1" smtClean="0"/>
              <a:t>остеопатия</a:t>
            </a:r>
            <a:r>
              <a:rPr lang="ru-RU" sz="7400" dirty="0"/>
              <a:t>, </a:t>
            </a:r>
            <a:r>
              <a:rPr lang="ru-RU" sz="7400" dirty="0" err="1"/>
              <a:t>термал</a:t>
            </a:r>
            <a:r>
              <a:rPr lang="ru-RU" sz="7400" dirty="0"/>
              <a:t> </a:t>
            </a:r>
            <a:r>
              <a:rPr lang="ru-RU" sz="7400" dirty="0" err="1"/>
              <a:t>тиббиёт</a:t>
            </a:r>
            <a:r>
              <a:rPr lang="ru-RU" sz="7400" dirty="0"/>
              <a:t>, </a:t>
            </a:r>
            <a:r>
              <a:rPr lang="ru-RU" sz="7400" dirty="0" err="1" smtClean="0"/>
              <a:t>хиро-амалиёт</a:t>
            </a:r>
            <a:r>
              <a:rPr lang="ru-RU" sz="7400" dirty="0" smtClean="0"/>
              <a:t> </a:t>
            </a:r>
            <a:r>
              <a:rPr lang="ru-RU" sz="7400" dirty="0" err="1" smtClean="0"/>
              <a:t>ва</a:t>
            </a:r>
            <a:r>
              <a:rPr lang="ru-RU" sz="7400" dirty="0" smtClean="0"/>
              <a:t> </a:t>
            </a:r>
            <a:r>
              <a:rPr lang="ru-RU" sz="7400" dirty="0" err="1"/>
              <a:t>бошқалар</a:t>
            </a:r>
            <a:r>
              <a:rPr lang="ru-RU" sz="7400" dirty="0"/>
              <a:t>) </a:t>
            </a:r>
            <a:r>
              <a:rPr lang="ru-RU" sz="7400" dirty="0" err="1" smtClean="0"/>
              <a:t>хақида</a:t>
            </a:r>
            <a:r>
              <a:rPr lang="ru-RU" sz="7400" dirty="0" smtClean="0"/>
              <a:t> </a:t>
            </a:r>
            <a:r>
              <a:rPr lang="ru-RU" sz="7400" dirty="0" err="1" smtClean="0"/>
              <a:t>чуқур</a:t>
            </a:r>
            <a:r>
              <a:rPr lang="ru-RU" sz="7400" dirty="0" smtClean="0"/>
              <a:t> </a:t>
            </a:r>
            <a:r>
              <a:rPr lang="ru-RU" sz="7400" dirty="0" err="1" smtClean="0"/>
              <a:t>билимга</a:t>
            </a:r>
            <a:r>
              <a:rPr lang="ru-RU" sz="7400" dirty="0" smtClean="0"/>
              <a:t> </a:t>
            </a:r>
            <a:r>
              <a:rPr lang="ru-RU" sz="7400" dirty="0" err="1" smtClean="0"/>
              <a:t>эга</a:t>
            </a:r>
            <a:r>
              <a:rPr lang="ru-RU" sz="7400" dirty="0" smtClean="0"/>
              <a:t> </a:t>
            </a:r>
            <a:r>
              <a:rPr lang="ru-RU" sz="7400" dirty="0" err="1" smtClean="0"/>
              <a:t>бўлиши</a:t>
            </a:r>
            <a:r>
              <a:rPr lang="ru-RU" sz="7400" dirty="0" smtClean="0"/>
              <a:t>, </a:t>
            </a:r>
            <a:r>
              <a:rPr lang="ru-RU" sz="7400" dirty="0" err="1"/>
              <a:t>аҳолининг</a:t>
            </a:r>
            <a:r>
              <a:rPr lang="ru-RU" sz="7400" dirty="0"/>
              <a:t> </a:t>
            </a:r>
            <a:r>
              <a:rPr lang="ru-RU" sz="7400" dirty="0" err="1"/>
              <a:t>соғлом</a:t>
            </a:r>
            <a:r>
              <a:rPr lang="ru-RU" sz="7400" dirty="0"/>
              <a:t> </a:t>
            </a:r>
            <a:r>
              <a:rPr lang="ru-RU" sz="7400" dirty="0" err="1"/>
              <a:t>турмуш</a:t>
            </a:r>
            <a:r>
              <a:rPr lang="ru-RU" sz="7400" dirty="0"/>
              <a:t> </a:t>
            </a:r>
            <a:r>
              <a:rPr lang="ru-RU" sz="7400" dirty="0" err="1"/>
              <a:t>тарзини</a:t>
            </a:r>
            <a:r>
              <a:rPr lang="ru-RU" sz="7400" dirty="0"/>
              <a:t> </a:t>
            </a:r>
            <a:r>
              <a:rPr lang="ru-RU" sz="7400" dirty="0" err="1"/>
              <a:t>қўллаб-қувватлашда</a:t>
            </a:r>
            <a:r>
              <a:rPr lang="ru-RU" sz="7400" dirty="0"/>
              <a:t> </a:t>
            </a:r>
            <a:r>
              <a:rPr lang="ru-RU" sz="7400" dirty="0" err="1"/>
              <a:t>ва</a:t>
            </a:r>
            <a:r>
              <a:rPr lang="ru-RU" sz="7400" dirty="0"/>
              <a:t> </a:t>
            </a:r>
            <a:r>
              <a:rPr lang="ru-RU" sz="7400" dirty="0" err="1"/>
              <a:t>замонавий</a:t>
            </a:r>
            <a:r>
              <a:rPr lang="ru-RU" sz="7400" dirty="0"/>
              <a:t> </a:t>
            </a:r>
            <a:r>
              <a:rPr lang="ru-RU" sz="7400" dirty="0" err="1"/>
              <a:t>тиббиётда</a:t>
            </a:r>
            <a:r>
              <a:rPr lang="ru-RU" sz="7400" dirty="0"/>
              <a:t> </a:t>
            </a:r>
            <a:r>
              <a:rPr lang="ru-RU" sz="7400" dirty="0" err="1"/>
              <a:t>уларни</a:t>
            </a:r>
            <a:r>
              <a:rPr lang="ru-RU" sz="7400" dirty="0"/>
              <a:t> </a:t>
            </a:r>
            <a:r>
              <a:rPr lang="ru-RU" sz="7400" dirty="0" err="1" smtClean="0"/>
              <a:t>қўллаш</a:t>
            </a:r>
            <a:r>
              <a:rPr lang="ru-RU" sz="7400" dirty="0" smtClean="0"/>
              <a:t>;</a:t>
            </a:r>
            <a:endParaRPr lang="ru-RU" sz="7400" dirty="0"/>
          </a:p>
          <a:p>
            <a:r>
              <a:rPr lang="ru-RU" sz="7400" dirty="0" err="1"/>
              <a:t>халқ</a:t>
            </a:r>
            <a:r>
              <a:rPr lang="ru-RU" sz="7400" dirty="0"/>
              <a:t> </a:t>
            </a:r>
            <a:r>
              <a:rPr lang="ru-RU" sz="7400" dirty="0" err="1"/>
              <a:t>табобатини</a:t>
            </a:r>
            <a:r>
              <a:rPr lang="ru-RU" sz="7400" dirty="0"/>
              <a:t> </a:t>
            </a:r>
            <a:r>
              <a:rPr lang="ru-RU" sz="7400" dirty="0" err="1"/>
              <a:t>касалликларни</a:t>
            </a:r>
            <a:r>
              <a:rPr lang="ru-RU" sz="7400" dirty="0"/>
              <a:t> профилактика </a:t>
            </a:r>
            <a:r>
              <a:rPr lang="ru-RU" sz="7400" dirty="0" err="1"/>
              <a:t>қилиш</a:t>
            </a:r>
            <a:r>
              <a:rPr lang="ru-RU" sz="7400" dirty="0"/>
              <a:t>, </a:t>
            </a:r>
            <a:r>
              <a:rPr lang="ru-RU" sz="7400" dirty="0" err="1"/>
              <a:t>ташхис</a:t>
            </a:r>
            <a:r>
              <a:rPr lang="ru-RU" sz="7400" dirty="0"/>
              <a:t> </a:t>
            </a:r>
            <a:r>
              <a:rPr lang="ru-RU" sz="7400" dirty="0" err="1"/>
              <a:t>қўйиш</a:t>
            </a:r>
            <a:r>
              <a:rPr lang="ru-RU" sz="7400" dirty="0"/>
              <a:t> </a:t>
            </a:r>
            <a:r>
              <a:rPr lang="ru-RU" sz="7400" dirty="0" err="1"/>
              <a:t>ва</a:t>
            </a:r>
            <a:r>
              <a:rPr lang="ru-RU" sz="7400" dirty="0"/>
              <a:t> </a:t>
            </a:r>
            <a:r>
              <a:rPr lang="ru-RU" sz="7400" dirty="0" err="1"/>
              <a:t>даволаш</a:t>
            </a:r>
            <a:r>
              <a:rPr lang="ru-RU" sz="7400" dirty="0"/>
              <a:t> </a:t>
            </a:r>
            <a:r>
              <a:rPr lang="ru-RU" sz="7400" dirty="0" err="1"/>
              <a:t>масалаларида</a:t>
            </a:r>
            <a:r>
              <a:rPr lang="ru-RU" sz="7400" dirty="0"/>
              <a:t> </a:t>
            </a:r>
            <a:r>
              <a:rPr lang="ru-RU" sz="7400" dirty="0" err="1"/>
              <a:t>замонавий</a:t>
            </a:r>
            <a:r>
              <a:rPr lang="ru-RU" sz="7400" dirty="0"/>
              <a:t> </a:t>
            </a:r>
            <a:r>
              <a:rPr lang="ru-RU" sz="7400" dirty="0" err="1"/>
              <a:t>тиббиётга</a:t>
            </a:r>
            <a:r>
              <a:rPr lang="ru-RU" sz="7400" dirty="0"/>
              <a:t> </a:t>
            </a:r>
            <a:r>
              <a:rPr lang="ru-RU" sz="7400" dirty="0" err="1"/>
              <a:t>интеграциялаш</a:t>
            </a:r>
            <a:r>
              <a:rPr lang="ru-RU" sz="7400" dirty="0"/>
              <a:t> </a:t>
            </a:r>
            <a:r>
              <a:rPr lang="ru-RU" sz="7400" dirty="0" err="1"/>
              <a:t>бўйича</a:t>
            </a:r>
            <a:r>
              <a:rPr lang="ru-RU" sz="7400" dirty="0"/>
              <a:t>, шу </a:t>
            </a:r>
            <a:r>
              <a:rPr lang="ru-RU" sz="7400" dirty="0" err="1"/>
              <a:t>жумладан</a:t>
            </a:r>
            <a:r>
              <a:rPr lang="ru-RU" sz="7400" dirty="0"/>
              <a:t>, </a:t>
            </a:r>
            <a:r>
              <a:rPr lang="ru-RU" sz="7400" dirty="0" err="1"/>
              <a:t>илмий-тадқиқот</a:t>
            </a:r>
            <a:r>
              <a:rPr lang="ru-RU" sz="7400" dirty="0"/>
              <a:t> </a:t>
            </a:r>
            <a:r>
              <a:rPr lang="ru-RU" sz="7400" dirty="0" err="1"/>
              <a:t>ва</a:t>
            </a:r>
            <a:r>
              <a:rPr lang="ru-RU" sz="7400" dirty="0"/>
              <a:t> лаборатория </a:t>
            </a:r>
            <a:r>
              <a:rPr lang="ru-RU" sz="7400" dirty="0" err="1"/>
              <a:t>тадқиқотлари</a:t>
            </a:r>
            <a:r>
              <a:rPr lang="ru-RU" sz="7400" dirty="0"/>
              <a:t> </a:t>
            </a:r>
            <a:r>
              <a:rPr lang="ru-RU" sz="7400" dirty="0" err="1" smtClean="0"/>
              <a:t>ўтказиш</a:t>
            </a:r>
            <a:r>
              <a:rPr lang="ru-RU" sz="7400" dirty="0" smtClean="0"/>
              <a:t>;</a:t>
            </a:r>
            <a:endParaRPr lang="ru-RU" sz="7400" dirty="0"/>
          </a:p>
          <a:p>
            <a:r>
              <a:rPr lang="uz-Cyrl-UZ" sz="7400" dirty="0" smtClean="0">
                <a:cs typeface="Times New Roman" pitchFamily="18" charset="0"/>
              </a:rPr>
              <a:t>тиббиёт </a:t>
            </a:r>
            <a:r>
              <a:rPr lang="uz-Cyrl-UZ" sz="7400" dirty="0">
                <a:cs typeface="Times New Roman" pitchFamily="18" charset="0"/>
              </a:rPr>
              <a:t>соҳасида  долзарб бўлган касалликлар ҳамда муаммолар бўйича замонавий  маълумот, билимларга эга бўлиш ва фаолияти давомида улар тўғрисидаги маълумотлар билан мунтазам танишиб бориш;</a:t>
            </a:r>
          </a:p>
          <a:p>
            <a:r>
              <a:rPr lang="ru-RU" dirty="0" smtClean="0"/>
              <a:t/>
            </a:r>
            <a:br>
              <a:rPr lang="ru-RU" dirty="0" smtClean="0"/>
            </a:br>
            <a:r>
              <a:rPr lang="ru-RU" dirty="0" smtClean="0"/>
              <a:t/>
            </a:r>
            <a:br>
              <a:rPr lang="ru-RU" dirty="0" smtClean="0"/>
            </a:br>
            <a:r>
              <a:rPr lang="ru-RU" dirty="0" smtClean="0"/>
              <a:t/>
            </a:r>
            <a:br>
              <a:rPr lang="ru-RU" dirty="0" smtClean="0"/>
            </a:br>
            <a:endParaRPr lang="ru-RU" dirty="0"/>
          </a:p>
        </p:txBody>
      </p:sp>
    </p:spTree>
    <p:extLst>
      <p:ext uri="{BB962C8B-B14F-4D97-AF65-F5344CB8AC3E}">
        <p14:creationId xmlns:p14="http://schemas.microsoft.com/office/powerpoint/2010/main" val="28414209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z-Cyrl-UZ" sz="3600" dirty="0" smtClean="0"/>
              <a:t>Халқ табобати таълим йўналишини битиргандан сўнг ишлаши мумкин бўлган мутахассисликлар</a:t>
            </a:r>
            <a:r>
              <a:rPr lang="uz-Cyrl-UZ" dirty="0" smtClean="0"/>
              <a:t>.</a:t>
            </a:r>
            <a:endParaRPr lang="ru-RU" dirty="0"/>
          </a:p>
        </p:txBody>
      </p:sp>
      <p:sp>
        <p:nvSpPr>
          <p:cNvPr id="3" name="Объект 2"/>
          <p:cNvSpPr>
            <a:spLocks noGrp="1"/>
          </p:cNvSpPr>
          <p:nvPr>
            <p:ph idx="1"/>
          </p:nvPr>
        </p:nvSpPr>
        <p:spPr/>
        <p:txBody>
          <a:bodyPr>
            <a:normAutofit/>
          </a:bodyPr>
          <a:lstStyle/>
          <a:p>
            <a:r>
              <a:rPr lang="uz-Cyrl-UZ" dirty="0" smtClean="0"/>
              <a:t>Халқ табобати мутахассиси соғлиқни сақлаш тизимида, оилавий поликлиникаларда, давлат бюджетидаги ва хусусий клиникаларда. Қуйдагилар билан шуғулланадилар: касалликларни ташхислаш, даволаш ва профилактикасида </a:t>
            </a:r>
            <a:r>
              <a:rPr lang="ru-RU" dirty="0" err="1"/>
              <a:t>халқ</a:t>
            </a:r>
            <a:r>
              <a:rPr lang="ru-RU" dirty="0"/>
              <a:t> </a:t>
            </a:r>
            <a:r>
              <a:rPr lang="ru-RU" dirty="0" err="1"/>
              <a:t>табобатининг</a:t>
            </a:r>
            <a:r>
              <a:rPr lang="ru-RU" dirty="0"/>
              <a:t> </a:t>
            </a:r>
            <a:r>
              <a:rPr lang="ru-RU" dirty="0" err="1"/>
              <a:t>асосий</a:t>
            </a:r>
            <a:r>
              <a:rPr lang="ru-RU" dirty="0"/>
              <a:t> </a:t>
            </a:r>
            <a:r>
              <a:rPr lang="ru-RU" dirty="0" err="1" smtClean="0"/>
              <a:t>усулларини</a:t>
            </a:r>
            <a:r>
              <a:rPr lang="ru-RU" dirty="0" smtClean="0"/>
              <a:t> </a:t>
            </a:r>
            <a:r>
              <a:rPr lang="ru-RU" dirty="0"/>
              <a:t>(фитотерапия, акупунктура, </a:t>
            </a:r>
            <a:r>
              <a:rPr lang="ru-RU" dirty="0" err="1"/>
              <a:t>аюрведа</a:t>
            </a:r>
            <a:r>
              <a:rPr lang="ru-RU" dirty="0"/>
              <a:t>, гомеопатия, йога, </a:t>
            </a:r>
            <a:r>
              <a:rPr lang="ru-RU" dirty="0" err="1"/>
              <a:t>моксотерапия</a:t>
            </a:r>
            <a:r>
              <a:rPr lang="ru-RU" dirty="0"/>
              <a:t>, натуропатия, </a:t>
            </a:r>
            <a:r>
              <a:rPr lang="ru-RU" dirty="0" err="1"/>
              <a:t>остеопатия</a:t>
            </a:r>
            <a:r>
              <a:rPr lang="ru-RU" dirty="0"/>
              <a:t>, </a:t>
            </a:r>
            <a:r>
              <a:rPr lang="ru-RU" dirty="0" err="1"/>
              <a:t>термал</a:t>
            </a:r>
            <a:r>
              <a:rPr lang="ru-RU" dirty="0"/>
              <a:t> </a:t>
            </a:r>
            <a:r>
              <a:rPr lang="ru-RU" dirty="0" err="1"/>
              <a:t>тиббиёт</a:t>
            </a:r>
            <a:r>
              <a:rPr lang="ru-RU" dirty="0"/>
              <a:t>, </a:t>
            </a:r>
            <a:r>
              <a:rPr lang="ru-RU" dirty="0" err="1"/>
              <a:t>хиро-амалиёт</a:t>
            </a:r>
            <a:r>
              <a:rPr lang="ru-RU" dirty="0"/>
              <a:t>, </a:t>
            </a:r>
            <a:r>
              <a:rPr lang="ru-RU" dirty="0" err="1"/>
              <a:t>цигун</a:t>
            </a:r>
            <a:r>
              <a:rPr lang="ru-RU" dirty="0"/>
              <a:t> </a:t>
            </a:r>
            <a:r>
              <a:rPr lang="ru-RU" dirty="0" err="1"/>
              <a:t>ва</a:t>
            </a:r>
            <a:r>
              <a:rPr lang="ru-RU" dirty="0"/>
              <a:t> </a:t>
            </a:r>
            <a:r>
              <a:rPr lang="ru-RU" dirty="0" err="1"/>
              <a:t>бошқалар</a:t>
            </a:r>
            <a:r>
              <a:rPr lang="ru-RU" dirty="0" smtClean="0"/>
              <a:t>) </a:t>
            </a:r>
            <a:r>
              <a:rPr lang="ru-RU" dirty="0" err="1" smtClean="0"/>
              <a:t>қўллаш</a:t>
            </a:r>
            <a:r>
              <a:rPr lang="ru-RU" dirty="0" smtClean="0"/>
              <a:t>.</a:t>
            </a:r>
            <a:endParaRPr lang="ru-RU" dirty="0"/>
          </a:p>
        </p:txBody>
      </p:sp>
    </p:spTree>
    <p:extLst>
      <p:ext uri="{BB962C8B-B14F-4D97-AF65-F5344CB8AC3E}">
        <p14:creationId xmlns:p14="http://schemas.microsoft.com/office/powerpoint/2010/main" val="14255383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836712"/>
            <a:ext cx="8229600" cy="4525963"/>
          </a:xfrm>
        </p:spPr>
        <p:txBody>
          <a:bodyPr>
            <a:normAutofit fontScale="85000" lnSpcReduction="20000"/>
          </a:bodyPr>
          <a:lstStyle/>
          <a:p>
            <a:r>
              <a:rPr lang="uz-Cyrl-UZ" sz="3400" dirty="0" smtClean="0"/>
              <a:t>Таълим йўналиш – 5511100 халқ табобати</a:t>
            </a:r>
          </a:p>
          <a:p>
            <a:r>
              <a:rPr lang="uz-Cyrl-UZ" sz="3400" dirty="0" smtClean="0"/>
              <a:t>Ўқиш шакли – кундузги</a:t>
            </a:r>
          </a:p>
          <a:p>
            <a:r>
              <a:rPr lang="uz-Cyrl-UZ" sz="3400" dirty="0" smtClean="0"/>
              <a:t>Ўқиш муддати – 4 йил</a:t>
            </a:r>
          </a:p>
          <a:p>
            <a:r>
              <a:rPr lang="uz-Cyrl-UZ" sz="3400" dirty="0" smtClean="0"/>
              <a:t>Мутахассислиги – халқ тибобати мутахассиси</a:t>
            </a:r>
          </a:p>
          <a:p>
            <a:pPr>
              <a:lnSpc>
                <a:spcPct val="120000"/>
              </a:lnSpc>
            </a:pPr>
            <a:r>
              <a:rPr lang="uz-Cyrl-UZ" dirty="0" smtClean="0"/>
              <a:t>Мақсад - </a:t>
            </a:r>
            <a:r>
              <a:rPr lang="ru-RU" sz="3400" dirty="0" err="1">
                <a:latin typeface="Times New Roman" pitchFamily="18" charset="0"/>
                <a:cs typeface="Times New Roman" pitchFamily="18" charset="0"/>
              </a:rPr>
              <a:t>халқ</a:t>
            </a:r>
            <a:r>
              <a:rPr lang="ru-RU" sz="3400" dirty="0">
                <a:latin typeface="Times New Roman" pitchFamily="18" charset="0"/>
                <a:cs typeface="Times New Roman" pitchFamily="18" charset="0"/>
              </a:rPr>
              <a:t> </a:t>
            </a:r>
            <a:r>
              <a:rPr lang="ru-RU" sz="3400" dirty="0" err="1">
                <a:latin typeface="Times New Roman" pitchFamily="18" charset="0"/>
                <a:cs typeface="Times New Roman" pitchFamily="18" charset="0"/>
              </a:rPr>
              <a:t>табобатининг</a:t>
            </a:r>
            <a:r>
              <a:rPr lang="ru-RU" sz="3400" dirty="0">
                <a:latin typeface="Times New Roman" pitchFamily="18" charset="0"/>
                <a:cs typeface="Times New Roman" pitchFamily="18" charset="0"/>
              </a:rPr>
              <a:t> </a:t>
            </a:r>
            <a:r>
              <a:rPr lang="ru-RU" sz="3400" dirty="0" err="1">
                <a:latin typeface="Times New Roman" pitchFamily="18" charset="0"/>
                <a:cs typeface="Times New Roman" pitchFamily="18" charset="0"/>
              </a:rPr>
              <a:t>асосий</a:t>
            </a:r>
            <a:r>
              <a:rPr lang="ru-RU" sz="3400" dirty="0">
                <a:latin typeface="Times New Roman" pitchFamily="18" charset="0"/>
                <a:cs typeface="Times New Roman" pitchFamily="18" charset="0"/>
              </a:rPr>
              <a:t> </a:t>
            </a:r>
            <a:r>
              <a:rPr lang="ru-RU" sz="3400" dirty="0" err="1">
                <a:latin typeface="Times New Roman" pitchFamily="18" charset="0"/>
                <a:cs typeface="Times New Roman" pitchFamily="18" charset="0"/>
              </a:rPr>
              <a:t>йўналишларини</a:t>
            </a:r>
            <a:r>
              <a:rPr lang="ru-RU" sz="3400" dirty="0">
                <a:latin typeface="Times New Roman" pitchFamily="18" charset="0"/>
                <a:cs typeface="Times New Roman" pitchFamily="18" charset="0"/>
              </a:rPr>
              <a:t> </a:t>
            </a:r>
            <a:r>
              <a:rPr lang="ru-RU" sz="3400" dirty="0" err="1" smtClean="0">
                <a:latin typeface="Times New Roman" pitchFamily="18" charset="0"/>
                <a:cs typeface="Times New Roman" pitchFamily="18" charset="0"/>
              </a:rPr>
              <a:t>ривожлантириш</a:t>
            </a:r>
            <a:r>
              <a:rPr lang="ru-RU" sz="3400" dirty="0">
                <a:latin typeface="Times New Roman" pitchFamily="18" charset="0"/>
                <a:cs typeface="Times New Roman" pitchFamily="18" charset="0"/>
              </a:rPr>
              <a:t>, </a:t>
            </a:r>
            <a:r>
              <a:rPr lang="ru-RU" sz="3400" dirty="0" err="1">
                <a:latin typeface="Times New Roman" pitchFamily="18" charset="0"/>
                <a:cs typeface="Times New Roman" pitchFamily="18" charset="0"/>
              </a:rPr>
              <a:t>аҳолининг</a:t>
            </a:r>
            <a:r>
              <a:rPr lang="ru-RU" sz="3400" dirty="0">
                <a:latin typeface="Times New Roman" pitchFamily="18" charset="0"/>
                <a:cs typeface="Times New Roman" pitchFamily="18" charset="0"/>
              </a:rPr>
              <a:t> </a:t>
            </a:r>
            <a:r>
              <a:rPr lang="ru-RU" sz="3400" dirty="0" err="1">
                <a:latin typeface="Times New Roman" pitchFamily="18" charset="0"/>
                <a:cs typeface="Times New Roman" pitchFamily="18" charset="0"/>
              </a:rPr>
              <a:t>соғлом</a:t>
            </a:r>
            <a:r>
              <a:rPr lang="ru-RU" sz="3400" dirty="0">
                <a:latin typeface="Times New Roman" pitchFamily="18" charset="0"/>
                <a:cs typeface="Times New Roman" pitchFamily="18" charset="0"/>
              </a:rPr>
              <a:t> </a:t>
            </a:r>
            <a:r>
              <a:rPr lang="ru-RU" sz="3400" dirty="0" err="1">
                <a:latin typeface="Times New Roman" pitchFamily="18" charset="0"/>
                <a:cs typeface="Times New Roman" pitchFamily="18" charset="0"/>
              </a:rPr>
              <a:t>турмуш</a:t>
            </a:r>
            <a:r>
              <a:rPr lang="ru-RU" sz="3400" dirty="0">
                <a:latin typeface="Times New Roman" pitchFamily="18" charset="0"/>
                <a:cs typeface="Times New Roman" pitchFamily="18" charset="0"/>
              </a:rPr>
              <a:t> </a:t>
            </a:r>
            <a:r>
              <a:rPr lang="ru-RU" sz="3400" dirty="0" err="1">
                <a:latin typeface="Times New Roman" pitchFamily="18" charset="0"/>
                <a:cs typeface="Times New Roman" pitchFamily="18" charset="0"/>
              </a:rPr>
              <a:t>тарзини</a:t>
            </a:r>
            <a:r>
              <a:rPr lang="ru-RU" sz="3400" dirty="0">
                <a:latin typeface="Times New Roman" pitchFamily="18" charset="0"/>
                <a:cs typeface="Times New Roman" pitchFamily="18" charset="0"/>
              </a:rPr>
              <a:t> </a:t>
            </a:r>
            <a:r>
              <a:rPr lang="ru-RU" sz="3400" dirty="0" err="1" smtClean="0">
                <a:latin typeface="Times New Roman" pitchFamily="18" charset="0"/>
                <a:cs typeface="Times New Roman" pitchFamily="18" charset="0"/>
              </a:rPr>
              <a:t>қўллаб-қувватлаш</a:t>
            </a:r>
            <a:r>
              <a:rPr lang="ru-RU" sz="3400" dirty="0" smtClean="0">
                <a:latin typeface="Times New Roman" pitchFamily="18" charset="0"/>
                <a:cs typeface="Times New Roman" pitchFamily="18" charset="0"/>
              </a:rPr>
              <a:t> </a:t>
            </a:r>
            <a:r>
              <a:rPr lang="ru-RU" sz="3400" dirty="0" err="1">
                <a:latin typeface="Times New Roman" pitchFamily="18" charset="0"/>
                <a:cs typeface="Times New Roman" pitchFamily="18" charset="0"/>
              </a:rPr>
              <a:t>ва</a:t>
            </a:r>
            <a:r>
              <a:rPr lang="ru-RU" sz="3400" dirty="0">
                <a:latin typeface="Times New Roman" pitchFamily="18" charset="0"/>
                <a:cs typeface="Times New Roman" pitchFamily="18" charset="0"/>
              </a:rPr>
              <a:t> </a:t>
            </a:r>
            <a:r>
              <a:rPr lang="ru-RU" sz="3400" dirty="0" err="1">
                <a:latin typeface="Times New Roman" pitchFamily="18" charset="0"/>
                <a:cs typeface="Times New Roman" pitchFamily="18" charset="0"/>
              </a:rPr>
              <a:t>замонавий</a:t>
            </a:r>
            <a:r>
              <a:rPr lang="ru-RU" sz="3400" dirty="0">
                <a:latin typeface="Times New Roman" pitchFamily="18" charset="0"/>
                <a:cs typeface="Times New Roman" pitchFamily="18" charset="0"/>
              </a:rPr>
              <a:t> </a:t>
            </a:r>
            <a:r>
              <a:rPr lang="ru-RU" sz="3400" dirty="0" err="1">
                <a:latin typeface="Times New Roman" pitchFamily="18" charset="0"/>
                <a:cs typeface="Times New Roman" pitchFamily="18" charset="0"/>
              </a:rPr>
              <a:t>тиббиётда</a:t>
            </a:r>
            <a:r>
              <a:rPr lang="ru-RU" sz="3400" dirty="0">
                <a:latin typeface="Times New Roman" pitchFamily="18" charset="0"/>
                <a:cs typeface="Times New Roman" pitchFamily="18" charset="0"/>
              </a:rPr>
              <a:t> </a:t>
            </a:r>
            <a:r>
              <a:rPr lang="ru-RU" sz="3400" dirty="0" err="1">
                <a:latin typeface="Times New Roman" pitchFamily="18" charset="0"/>
                <a:cs typeface="Times New Roman" pitchFamily="18" charset="0"/>
              </a:rPr>
              <a:t>уларни</a:t>
            </a:r>
            <a:r>
              <a:rPr lang="ru-RU" sz="3400" dirty="0">
                <a:latin typeface="Times New Roman" pitchFamily="18" charset="0"/>
                <a:cs typeface="Times New Roman" pitchFamily="18" charset="0"/>
              </a:rPr>
              <a:t> </a:t>
            </a:r>
            <a:r>
              <a:rPr lang="ru-RU" sz="3400" dirty="0" err="1" smtClean="0">
                <a:latin typeface="Times New Roman" pitchFamily="18" charset="0"/>
                <a:cs typeface="Times New Roman" pitchFamily="18" charset="0"/>
              </a:rPr>
              <a:t>қўллаш</a:t>
            </a:r>
            <a:r>
              <a:rPr lang="ru-RU" sz="3400" dirty="0">
                <a:latin typeface="Times New Roman" pitchFamily="18" charset="0"/>
                <a:cs typeface="Times New Roman" pitchFamily="18" charset="0"/>
              </a:rPr>
              <a:t>.</a:t>
            </a:r>
          </a:p>
          <a:p>
            <a:pPr marL="0" indent="0">
              <a:buNone/>
            </a:pPr>
            <a:r>
              <a:rPr lang="ru-RU" dirty="0"/>
              <a:t/>
            </a:r>
            <a:br>
              <a:rPr lang="ru-RU" dirty="0"/>
            </a:br>
            <a:endParaRPr lang="ru-RU" dirty="0"/>
          </a:p>
        </p:txBody>
      </p:sp>
    </p:spTree>
    <p:extLst>
      <p:ext uri="{BB962C8B-B14F-4D97-AF65-F5344CB8AC3E}">
        <p14:creationId xmlns:p14="http://schemas.microsoft.com/office/powerpoint/2010/main" val="20475981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Скругленный прямоугольник 7"/>
          <p:cNvSpPr/>
          <p:nvPr/>
        </p:nvSpPr>
        <p:spPr>
          <a:xfrm>
            <a:off x="251520" y="1052736"/>
            <a:ext cx="4176464" cy="3312368"/>
          </a:xfrm>
          <a:prstGeom prst="round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z-Cyrl-UZ" sz="1400" dirty="0">
                <a:solidFill>
                  <a:schemeClr val="tx1"/>
                </a:solidFill>
              </a:rPr>
              <a:t>Таълим йўналиш – 5511100 халқ табобати</a:t>
            </a:r>
          </a:p>
          <a:p>
            <a:r>
              <a:rPr lang="uz-Cyrl-UZ" sz="1400" dirty="0">
                <a:solidFill>
                  <a:schemeClr val="tx1"/>
                </a:solidFill>
              </a:rPr>
              <a:t>Ўқиш шакли – кундузги</a:t>
            </a:r>
          </a:p>
          <a:p>
            <a:r>
              <a:rPr lang="uz-Cyrl-UZ" sz="1400" dirty="0">
                <a:solidFill>
                  <a:schemeClr val="tx1"/>
                </a:solidFill>
              </a:rPr>
              <a:t>Ўқиш муддати – 4 йил</a:t>
            </a:r>
          </a:p>
          <a:p>
            <a:r>
              <a:rPr lang="uz-Cyrl-UZ" sz="1400" dirty="0">
                <a:solidFill>
                  <a:schemeClr val="tx1"/>
                </a:solidFill>
              </a:rPr>
              <a:t>Мутахассислиги – </a:t>
            </a:r>
            <a:r>
              <a:rPr lang="uz-Cyrl-UZ" sz="1400" dirty="0" smtClean="0">
                <a:solidFill>
                  <a:schemeClr val="tx1"/>
                </a:solidFill>
              </a:rPr>
              <a:t> халқ табобати мутахассиси</a:t>
            </a:r>
            <a:endParaRPr lang="uz-Cyrl-UZ" sz="1400" dirty="0">
              <a:solidFill>
                <a:schemeClr val="tx1"/>
              </a:solidFill>
            </a:endParaRPr>
          </a:p>
          <a:p>
            <a:pPr>
              <a:lnSpc>
                <a:spcPct val="120000"/>
              </a:lnSpc>
            </a:pPr>
            <a:r>
              <a:rPr lang="uz-Cyrl-UZ" sz="1400" dirty="0">
                <a:solidFill>
                  <a:schemeClr val="tx1"/>
                </a:solidFill>
              </a:rPr>
              <a:t>Мақсад - </a:t>
            </a:r>
            <a:r>
              <a:rPr lang="ru-RU" sz="1400" dirty="0" err="1">
                <a:solidFill>
                  <a:schemeClr val="tx1"/>
                </a:solidFill>
                <a:latin typeface="Times New Roman" pitchFamily="18" charset="0"/>
                <a:cs typeface="Times New Roman" pitchFamily="18" charset="0"/>
              </a:rPr>
              <a:t>халқ</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табобатининг</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асосий</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йўналишларини</a:t>
            </a:r>
            <a:r>
              <a:rPr lang="ru-RU" sz="1400" dirty="0">
                <a:solidFill>
                  <a:schemeClr val="tx1"/>
                </a:solidFill>
                <a:latin typeface="Times New Roman" pitchFamily="18" charset="0"/>
                <a:cs typeface="Times New Roman" pitchFamily="18" charset="0"/>
              </a:rPr>
              <a:t> (фитотерапия, акупунктура, </a:t>
            </a:r>
            <a:r>
              <a:rPr lang="ru-RU" sz="1400" dirty="0" err="1">
                <a:solidFill>
                  <a:schemeClr val="tx1"/>
                </a:solidFill>
                <a:latin typeface="Times New Roman" pitchFamily="18" charset="0"/>
                <a:cs typeface="Times New Roman" pitchFamily="18" charset="0"/>
              </a:rPr>
              <a:t>аюрведа</a:t>
            </a:r>
            <a:r>
              <a:rPr lang="ru-RU" sz="1400" dirty="0">
                <a:solidFill>
                  <a:schemeClr val="tx1"/>
                </a:solidFill>
                <a:latin typeface="Times New Roman" pitchFamily="18" charset="0"/>
                <a:cs typeface="Times New Roman" pitchFamily="18" charset="0"/>
              </a:rPr>
              <a:t>, гомеопатия, </a:t>
            </a:r>
            <a:r>
              <a:rPr lang="ru-RU" sz="1400" dirty="0" smtClean="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моксотерапия</a:t>
            </a:r>
            <a:r>
              <a:rPr lang="ru-RU" sz="1400" dirty="0">
                <a:solidFill>
                  <a:schemeClr val="tx1"/>
                </a:solidFill>
                <a:latin typeface="Times New Roman" pitchFamily="18" charset="0"/>
                <a:cs typeface="Times New Roman" pitchFamily="18" charset="0"/>
              </a:rPr>
              <a:t>, натуропатия, </a:t>
            </a:r>
            <a:r>
              <a:rPr lang="ru-RU" sz="1400" dirty="0" err="1">
                <a:solidFill>
                  <a:schemeClr val="tx1"/>
                </a:solidFill>
                <a:latin typeface="Times New Roman" pitchFamily="18" charset="0"/>
                <a:cs typeface="Times New Roman" pitchFamily="18" charset="0"/>
              </a:rPr>
              <a:t>остеопатия</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термал</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тиббиёт</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хиро-амалиёт</a:t>
            </a:r>
            <a:r>
              <a:rPr lang="ru-RU" sz="1400" dirty="0" smtClean="0">
                <a:solidFill>
                  <a:schemeClr val="tx1"/>
                </a:solidFill>
                <a:latin typeface="Times New Roman" pitchFamily="18" charset="0"/>
                <a:cs typeface="Times New Roman" pitchFamily="18" charset="0"/>
              </a:rPr>
              <a:t>, </a:t>
            </a:r>
            <a:r>
              <a:rPr lang="ru-RU" sz="1400" dirty="0" err="1" smtClean="0">
                <a:solidFill>
                  <a:schemeClr val="tx1"/>
                </a:solidFill>
                <a:latin typeface="Times New Roman" pitchFamily="18" charset="0"/>
                <a:cs typeface="Times New Roman" pitchFamily="18" charset="0"/>
              </a:rPr>
              <a:t>махсус</a:t>
            </a:r>
            <a:r>
              <a:rPr lang="ru-RU" sz="1400" dirty="0" smtClean="0">
                <a:solidFill>
                  <a:schemeClr val="tx1"/>
                </a:solidFill>
                <a:latin typeface="Times New Roman" pitchFamily="18" charset="0"/>
                <a:cs typeface="Times New Roman" pitchFamily="18" charset="0"/>
              </a:rPr>
              <a:t> </a:t>
            </a:r>
            <a:r>
              <a:rPr lang="ru-RU" sz="1400" dirty="0" err="1" smtClean="0">
                <a:solidFill>
                  <a:schemeClr val="tx1"/>
                </a:solidFill>
                <a:latin typeface="Times New Roman" pitchFamily="18" charset="0"/>
                <a:cs typeface="Times New Roman" pitchFamily="18" charset="0"/>
              </a:rPr>
              <a:t>жисмоний</a:t>
            </a:r>
            <a:r>
              <a:rPr lang="ru-RU" sz="1400" dirty="0" smtClean="0">
                <a:solidFill>
                  <a:schemeClr val="tx1"/>
                </a:solidFill>
                <a:latin typeface="Times New Roman" pitchFamily="18" charset="0"/>
                <a:cs typeface="Times New Roman" pitchFamily="18" charset="0"/>
              </a:rPr>
              <a:t> </a:t>
            </a:r>
            <a:r>
              <a:rPr lang="ru-RU" sz="1400" dirty="0" err="1" smtClean="0">
                <a:solidFill>
                  <a:schemeClr val="tx1"/>
                </a:solidFill>
                <a:latin typeface="Times New Roman" pitchFamily="18" charset="0"/>
                <a:cs typeface="Times New Roman" pitchFamily="18" charset="0"/>
              </a:rPr>
              <a:t>тарбия</a:t>
            </a:r>
            <a:r>
              <a:rPr lang="ru-RU" sz="1400" dirty="0" smtClean="0">
                <a:solidFill>
                  <a:schemeClr val="tx1"/>
                </a:solidFill>
                <a:latin typeface="Times New Roman" pitchFamily="18" charset="0"/>
                <a:cs typeface="Times New Roman" pitchFamily="18" charset="0"/>
              </a:rPr>
              <a:t> </a:t>
            </a:r>
            <a:r>
              <a:rPr lang="ru-RU" sz="1400" dirty="0" err="1" smtClean="0">
                <a:solidFill>
                  <a:schemeClr val="tx1"/>
                </a:solidFill>
                <a:latin typeface="Times New Roman" pitchFamily="18" charset="0"/>
                <a:cs typeface="Times New Roman" pitchFamily="18" charset="0"/>
              </a:rPr>
              <a:t>усулларни</a:t>
            </a:r>
            <a:r>
              <a:rPr lang="ru-RU" sz="1400" dirty="0" smtClean="0">
                <a:solidFill>
                  <a:schemeClr val="tx1"/>
                </a:solidFill>
                <a:latin typeface="Times New Roman" pitchFamily="18" charset="0"/>
                <a:cs typeface="Times New Roman" pitchFamily="18" charset="0"/>
              </a:rPr>
              <a:t>: </a:t>
            </a:r>
            <a:r>
              <a:rPr lang="ru-RU" sz="1400" dirty="0" err="1" smtClean="0">
                <a:solidFill>
                  <a:schemeClr val="tx1"/>
                </a:solidFill>
                <a:latin typeface="Times New Roman" pitchFamily="18" charset="0"/>
                <a:cs typeface="Times New Roman" pitchFamily="18" charset="0"/>
              </a:rPr>
              <a:t>цигун</a:t>
            </a:r>
            <a:r>
              <a:rPr lang="ru-RU" sz="1400" dirty="0" smtClean="0">
                <a:solidFill>
                  <a:schemeClr val="tx1"/>
                </a:solidFill>
                <a:latin typeface="Times New Roman" pitchFamily="18" charset="0"/>
                <a:cs typeface="Times New Roman" pitchFamily="18" charset="0"/>
              </a:rPr>
              <a:t>, йога  </a:t>
            </a:r>
            <a:r>
              <a:rPr lang="ru-RU" sz="1400" dirty="0" err="1">
                <a:solidFill>
                  <a:schemeClr val="tx1"/>
                </a:solidFill>
                <a:latin typeface="Times New Roman" pitchFamily="18" charset="0"/>
                <a:cs typeface="Times New Roman" pitchFamily="18" charset="0"/>
              </a:rPr>
              <a:t>ва</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бошқалар</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ривожлантириш</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аҳолининг</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соғлом</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турмуш</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тарзини</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қўллаб-қувватлаш</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ва</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замонавий</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тиббиётда</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уларни</a:t>
            </a:r>
            <a:r>
              <a:rPr lang="ru-RU" sz="1400" dirty="0">
                <a:solidFill>
                  <a:schemeClr val="tx1"/>
                </a:solidFill>
                <a:latin typeface="Times New Roman" pitchFamily="18" charset="0"/>
                <a:cs typeface="Times New Roman" pitchFamily="18" charset="0"/>
              </a:rPr>
              <a:t> </a:t>
            </a:r>
            <a:r>
              <a:rPr lang="ru-RU" sz="1400" dirty="0" err="1">
                <a:solidFill>
                  <a:schemeClr val="tx1"/>
                </a:solidFill>
                <a:latin typeface="Times New Roman" pitchFamily="18" charset="0"/>
                <a:cs typeface="Times New Roman" pitchFamily="18" charset="0"/>
              </a:rPr>
              <a:t>қўллаш</a:t>
            </a:r>
            <a:r>
              <a:rPr lang="ru-RU" sz="1400" dirty="0">
                <a:solidFill>
                  <a:schemeClr val="tx1"/>
                </a:solidFill>
                <a:latin typeface="Times New Roman" pitchFamily="18" charset="0"/>
                <a:cs typeface="Times New Roman" pitchFamily="18" charset="0"/>
              </a:rPr>
              <a:t>.</a:t>
            </a:r>
          </a:p>
        </p:txBody>
      </p:sp>
      <p:sp>
        <p:nvSpPr>
          <p:cNvPr id="10" name="Скругленный прямоугольник 9"/>
          <p:cNvSpPr/>
          <p:nvPr/>
        </p:nvSpPr>
        <p:spPr>
          <a:xfrm>
            <a:off x="4572000" y="1052736"/>
            <a:ext cx="4572000" cy="3312368"/>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Cyrl-UZ" sz="1500" dirty="0">
                <a:solidFill>
                  <a:schemeClr val="tx1"/>
                </a:solidFill>
              </a:rPr>
              <a:t>Халқ табобати таълим йўналишини битиргандан сўнг ишлаши мумкин бўлган мутахассисликлар</a:t>
            </a:r>
            <a:r>
              <a:rPr lang="uz-Cyrl-UZ" sz="1500" dirty="0" smtClean="0">
                <a:solidFill>
                  <a:schemeClr val="tx1"/>
                </a:solidFill>
              </a:rPr>
              <a:t>.</a:t>
            </a:r>
          </a:p>
          <a:p>
            <a:r>
              <a:rPr lang="uz-Cyrl-UZ" sz="1500" dirty="0">
                <a:solidFill>
                  <a:schemeClr val="tx1"/>
                </a:solidFill>
              </a:rPr>
              <a:t>Халқ табобати мутахассиси соғлиқни сақлаш тизимида, оилавий поликлиникаларда, давлат бюджетидаги ва хусусий клиникаларда. Қуйдагилар билан шуғулланадилар: касалликларни ташхислаш, даволаш ва профилактикасида </a:t>
            </a:r>
            <a:r>
              <a:rPr lang="ru-RU" sz="1500" dirty="0" err="1">
                <a:solidFill>
                  <a:schemeClr val="tx1"/>
                </a:solidFill>
              </a:rPr>
              <a:t>халқ</a:t>
            </a:r>
            <a:r>
              <a:rPr lang="ru-RU" sz="1500" dirty="0">
                <a:solidFill>
                  <a:schemeClr val="tx1"/>
                </a:solidFill>
              </a:rPr>
              <a:t> </a:t>
            </a:r>
            <a:r>
              <a:rPr lang="ru-RU" sz="1500" dirty="0" err="1">
                <a:solidFill>
                  <a:schemeClr val="tx1"/>
                </a:solidFill>
              </a:rPr>
              <a:t>табобатининг</a:t>
            </a:r>
            <a:r>
              <a:rPr lang="ru-RU" sz="1500" dirty="0">
                <a:solidFill>
                  <a:schemeClr val="tx1"/>
                </a:solidFill>
              </a:rPr>
              <a:t> </a:t>
            </a:r>
            <a:r>
              <a:rPr lang="ru-RU" sz="1500" dirty="0" err="1">
                <a:solidFill>
                  <a:schemeClr val="tx1"/>
                </a:solidFill>
              </a:rPr>
              <a:t>асосий</a:t>
            </a:r>
            <a:r>
              <a:rPr lang="ru-RU" sz="1500" dirty="0">
                <a:solidFill>
                  <a:schemeClr val="tx1"/>
                </a:solidFill>
              </a:rPr>
              <a:t> </a:t>
            </a:r>
            <a:r>
              <a:rPr lang="ru-RU" sz="1500" dirty="0" err="1">
                <a:solidFill>
                  <a:schemeClr val="tx1"/>
                </a:solidFill>
              </a:rPr>
              <a:t>усулларини</a:t>
            </a:r>
            <a:r>
              <a:rPr lang="ru-RU" sz="1500" dirty="0">
                <a:solidFill>
                  <a:schemeClr val="tx1"/>
                </a:solidFill>
              </a:rPr>
              <a:t> </a:t>
            </a:r>
            <a:r>
              <a:rPr lang="ru-RU" sz="1500" dirty="0" err="1" smtClean="0">
                <a:solidFill>
                  <a:schemeClr val="tx1"/>
                </a:solidFill>
              </a:rPr>
              <a:t>қўллаш</a:t>
            </a:r>
            <a:r>
              <a:rPr lang="ru-RU" sz="1500" dirty="0" smtClean="0">
                <a:solidFill>
                  <a:schemeClr val="tx1"/>
                </a:solidFill>
              </a:rPr>
              <a:t>, </a:t>
            </a:r>
            <a:r>
              <a:rPr lang="ru-RU" sz="1500" dirty="0" err="1" smtClean="0">
                <a:solidFill>
                  <a:schemeClr val="tx1"/>
                </a:solidFill>
              </a:rPr>
              <a:t>замонавий</a:t>
            </a:r>
            <a:r>
              <a:rPr lang="ru-RU" sz="1500" dirty="0" smtClean="0">
                <a:solidFill>
                  <a:schemeClr val="tx1"/>
                </a:solidFill>
              </a:rPr>
              <a:t> </a:t>
            </a:r>
            <a:r>
              <a:rPr lang="ru-RU" sz="1500" dirty="0" err="1" smtClean="0">
                <a:solidFill>
                  <a:schemeClr val="tx1"/>
                </a:solidFill>
              </a:rPr>
              <a:t>тиббиётга</a:t>
            </a:r>
            <a:r>
              <a:rPr lang="ru-RU" sz="1500" dirty="0" smtClean="0">
                <a:solidFill>
                  <a:schemeClr val="tx1"/>
                </a:solidFill>
              </a:rPr>
              <a:t> интеграция </a:t>
            </a:r>
            <a:r>
              <a:rPr lang="uz-Cyrl-UZ" sz="1500" dirty="0" smtClean="0">
                <a:solidFill>
                  <a:schemeClr val="tx1"/>
                </a:solidFill>
              </a:rPr>
              <a:t>қилиш.</a:t>
            </a:r>
            <a:endParaRPr lang="ru-RU" sz="1500" dirty="0">
              <a:solidFill>
                <a:schemeClr val="tx1"/>
              </a:solidFill>
            </a:endParaRPr>
          </a:p>
          <a:p>
            <a:pPr algn="ctr"/>
            <a:endParaRPr lang="ru-RU" dirty="0">
              <a:solidFill>
                <a:schemeClr val="tx1"/>
              </a:solidFill>
            </a:endParaRPr>
          </a:p>
        </p:txBody>
      </p:sp>
      <p:sp>
        <p:nvSpPr>
          <p:cNvPr id="11" name="Прямоугольник 10"/>
          <p:cNvSpPr/>
          <p:nvPr/>
        </p:nvSpPr>
        <p:spPr>
          <a:xfrm>
            <a:off x="0" y="0"/>
            <a:ext cx="9144000" cy="105273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rgbClr val="0070C0"/>
                </a:solidFill>
              </a:rPr>
              <a:t>             ТОШКЕНТ </a:t>
            </a:r>
            <a:r>
              <a:rPr lang="ru-RU" dirty="0">
                <a:solidFill>
                  <a:srgbClr val="0070C0"/>
                </a:solidFill>
              </a:rPr>
              <a:t>ТИББИЁТ АКАДЕМИЯСИ ХАЛҚ ТАБОБАТИ ИШИ ЙЎНАЛИШИ</a:t>
            </a:r>
          </a:p>
        </p:txBody>
      </p:sp>
      <p:pic>
        <p:nvPicPr>
          <p:cNvPr id="1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14746"/>
            <a:ext cx="874897" cy="823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Объект 2"/>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500263" y="4293096"/>
            <a:ext cx="2367881" cy="2376264"/>
          </a:xfrm>
        </p:spPr>
      </p:pic>
      <p:pic>
        <p:nvPicPr>
          <p:cNvPr id="5" name="Рисунок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12160" y="4614298"/>
            <a:ext cx="2851202" cy="1908969"/>
          </a:xfrm>
          <a:prstGeom prst="rect">
            <a:avLst/>
          </a:prstGeom>
        </p:spPr>
      </p:pic>
      <p:pic>
        <p:nvPicPr>
          <p:cNvPr id="2" name="Рисунок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3919" y="4589110"/>
            <a:ext cx="2943945" cy="1833616"/>
          </a:xfrm>
          <a:prstGeom prst="rect">
            <a:avLst/>
          </a:prstGeom>
        </p:spPr>
      </p:pic>
    </p:spTree>
    <p:extLst>
      <p:ext uri="{BB962C8B-B14F-4D97-AF65-F5344CB8AC3E}">
        <p14:creationId xmlns:p14="http://schemas.microsoft.com/office/powerpoint/2010/main" val="187064881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347</TotalTime>
  <Words>265</Words>
  <Application>Microsoft Office PowerPoint</Application>
  <PresentationFormat>Экран (4:3)</PresentationFormat>
  <Paragraphs>36</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Поток</vt:lpstr>
      <vt:lpstr>Тошкент тиббиёт академияси</vt:lpstr>
      <vt:lpstr>Тошкент тиббиёт академиясида халқ табобати таълим йўналиши Ўзбекистон Республикаси Президентининг 2020 йил 10-апрелдаги “Ўзбекистон Республикасида халқ табобатини ривожлантиришга доир қўшимча чора-тадбирлар” хақидаги ПҚ-4668 – сон қарорига асосан ташкил этилди.</vt:lpstr>
      <vt:lpstr>Ўзбекистон Республикаси Президентининг 20.04.2020 йилдаги ПҚ-4668- сон қарори</vt:lpstr>
      <vt:lpstr>Презентация PowerPoint</vt:lpstr>
      <vt:lpstr>5511100-халқ табобати бакалаврият таълим йўналиши бўйича бакалаврларнинг касбий фаолияти қуйдагиларни қамраб орлади:</vt:lpstr>
      <vt:lpstr>Халқ табобати таълим йўналишини битиргандан сўнг ишлаши мумкин бўлган мутахассисликлар.</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Тошкент тиббиёт академияси</dc:title>
  <dc:creator>SodiqBEK_home</dc:creator>
  <cp:lastModifiedBy>User-74</cp:lastModifiedBy>
  <cp:revision>26</cp:revision>
  <dcterms:created xsi:type="dcterms:W3CDTF">2020-06-22T09:10:41Z</dcterms:created>
  <dcterms:modified xsi:type="dcterms:W3CDTF">2020-06-24T08:51:28Z</dcterms:modified>
</cp:coreProperties>
</file>