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79" autoAdjust="0"/>
  </p:normalViewPr>
  <p:slideViewPr>
    <p:cSldViewPr>
      <p:cViewPr>
        <p:scale>
          <a:sx n="70" d="100"/>
          <a:sy n="70" d="100"/>
        </p:scale>
        <p:origin x="-1968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24.06.2020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24.06.2020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1680" y="404664"/>
            <a:ext cx="6768752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>Ташкентская медицинская академия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2564904"/>
            <a:ext cx="6400800" cy="1752600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Направление образования – народная медицина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4664"/>
            <a:ext cx="1290638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91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96752"/>
            <a:ext cx="8568952" cy="3960440"/>
          </a:xfrm>
        </p:spPr>
        <p:txBody>
          <a:bodyPr>
            <a:normAutofit/>
          </a:bodyPr>
          <a:lstStyle/>
          <a:p>
            <a:pPr algn="just"/>
            <a:r>
              <a:rPr lang="uz-Cyrl-UZ" sz="3200" dirty="0" smtClean="0">
                <a:latin typeface="Times New Roman" pitchFamily="18" charset="0"/>
                <a:cs typeface="Times New Roman" pitchFamily="18" charset="0"/>
              </a:rPr>
              <a:t>В Ташкентской медицинской академии образовательное направление народной медицины организовано  на основании  ПП РУз №4668 от 10.04.2020 года  “</a:t>
            </a:r>
            <a:r>
              <a:rPr lang="ru-RU" sz="3200" cap="all" dirty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дополнительных мерах по развитию народной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медицины в Республике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Узбекистан</a:t>
            </a:r>
            <a:r>
              <a:rPr lang="uz-Cyrl-UZ" sz="3200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2270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z-Cyrl-UZ" sz="3600" dirty="0" smtClean="0"/>
              <a:t>Постановление Президента Республики Узбекистан </a:t>
            </a:r>
            <a:r>
              <a:rPr lang="uz-Cyrl-UZ" sz="3600" dirty="0"/>
              <a:t>от 10.04.2020 ПП № 4668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88840"/>
            <a:ext cx="8157592" cy="4093915"/>
          </a:xfrm>
        </p:spPr>
        <p:txBody>
          <a:bodyPr/>
          <a:lstStyle/>
          <a:p>
            <a:pPr algn="ctr">
              <a:defRPr/>
            </a:pPr>
            <a:r>
              <a:rPr lang="uz-Cyrl-UZ" sz="2400" b="1" dirty="0">
                <a:latin typeface="Times New Roman" pitchFamily="18" charset="0"/>
                <a:cs typeface="Times New Roman" pitchFamily="18" charset="0"/>
              </a:rPr>
              <a:t>Направление медицинского образования в системе бакалавриата, срок обучения и присваиваемая квалификация выпускникам </a:t>
            </a:r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745574"/>
              </p:ext>
            </p:extLst>
          </p:nvPr>
        </p:nvGraphicFramePr>
        <p:xfrm>
          <a:off x="827584" y="3717032"/>
          <a:ext cx="7488832" cy="2420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2160240"/>
                <a:gridCol w="1728192"/>
                <a:gridCol w="2304256"/>
              </a:tblGrid>
              <a:tr h="784096">
                <a:tc>
                  <a:txBody>
                    <a:bodyPr/>
                    <a:lstStyle/>
                    <a:p>
                      <a:r>
                        <a:rPr lang="uz-Cyrl-U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шифр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z-Cyrl-U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Направление образования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z-Cyrl-U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Срок обучения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z-Cyrl-U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Квалификация после окончания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32128">
                <a:tc>
                  <a:txBody>
                    <a:bodyPr/>
                    <a:lstStyle/>
                    <a:p>
                      <a:r>
                        <a:rPr lang="uz-Cyrl-U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5511100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z-Cyrl-U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Народная</a:t>
                      </a:r>
                      <a:r>
                        <a:rPr lang="uz-Cyrl-UZ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медицина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z-Cyrl-U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 года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z-Cyrl-UZ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Специалист по народной медицине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824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ru-RU" dirty="0" smtClean="0"/>
              <a:t>5511100 – направление образования «народная медицина»</a:t>
            </a:r>
          </a:p>
          <a:p>
            <a:r>
              <a:rPr lang="ru-RU" dirty="0" smtClean="0"/>
              <a:t>В целях  использования потенциального </a:t>
            </a:r>
            <a:r>
              <a:rPr lang="ru-RU" dirty="0"/>
              <a:t>вклада народной медицины </a:t>
            </a:r>
            <a:r>
              <a:rPr lang="ru-RU" dirty="0" smtClean="0"/>
              <a:t>в </a:t>
            </a:r>
            <a:r>
              <a:rPr lang="ru-RU" dirty="0"/>
              <a:t>обеспечение здоровья, благополучия, медико-санитарной помощи, ориентированной на людей, повышение качества медико-санитарных услуг, расширение всеобщего охвата услугами здравоохранения, создание возможностей для потребителей в осознанном выборе </a:t>
            </a:r>
            <a:r>
              <a:rPr lang="ru-RU" dirty="0" smtClean="0"/>
              <a:t>в </a:t>
            </a:r>
            <a:r>
              <a:rPr lang="ru-RU" dirty="0"/>
              <a:t>сфере ухода за своим </a:t>
            </a:r>
            <a:r>
              <a:rPr lang="ru-RU" dirty="0" smtClean="0"/>
              <a:t>здоровьем. (</a:t>
            </a:r>
            <a:r>
              <a:rPr lang="ru-RU" b="1" dirty="0" smtClean="0"/>
              <a:t>Всемирной </a:t>
            </a:r>
            <a:r>
              <a:rPr lang="ru-RU" b="1" dirty="0"/>
              <a:t>организацией здравоохранения реализуется Стратегия в области народной медицины на 2014–2023 </a:t>
            </a:r>
            <a:r>
              <a:rPr lang="ru-RU" b="1" dirty="0" smtClean="0"/>
              <a:t>годы)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806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8229600" cy="1143000"/>
          </a:xfrm>
        </p:spPr>
        <p:txBody>
          <a:bodyPr>
            <a:noAutofit/>
          </a:bodyPr>
          <a:lstStyle/>
          <a:p>
            <a:r>
              <a:rPr lang="uz-Cyrl-UZ" sz="2400" i="1" dirty="0" smtClean="0">
                <a:latin typeface="Times New Roman" pitchFamily="18" charset="0"/>
                <a:cs typeface="Times New Roman" pitchFamily="18" charset="0"/>
              </a:rPr>
              <a:t>5511100-</a:t>
            </a:r>
            <a:r>
              <a:rPr lang="ru-RU" sz="2400" dirty="0"/>
              <a:t> </a:t>
            </a:r>
            <a:r>
              <a:rPr lang="ru-RU" sz="2400" i="1" dirty="0" smtClean="0"/>
              <a:t>профессиональные квалификации бакалавров по образовательному направлению «народная медицина»  включают</a:t>
            </a:r>
            <a:r>
              <a:rPr lang="ru-RU" sz="2400" dirty="0" smtClean="0"/>
              <a:t>: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>
            <a:noAutofit/>
          </a:bodyPr>
          <a:lstStyle/>
          <a:p>
            <a:pPr algn="just"/>
            <a:r>
              <a:rPr lang="ru-RU" sz="2000" dirty="0"/>
              <a:t>анализ и изучение эффективности методов профилактики, диагностики и лечения заболеваний, а также оказания иных медицинских услуг с использованием методов народной медицины, включая исторические традиции и уникальное наследие узбекской народной медицины;</a:t>
            </a:r>
          </a:p>
          <a:p>
            <a:pPr algn="just"/>
            <a:r>
              <a:rPr lang="ru-RU" sz="2000" dirty="0" smtClean="0"/>
              <a:t>Получение  глубоких знаний по основным направлениям </a:t>
            </a:r>
            <a:r>
              <a:rPr lang="ru-RU" sz="2000" dirty="0"/>
              <a:t>народной медицины (фитотерапия, акупунктура, </a:t>
            </a:r>
            <a:r>
              <a:rPr lang="ru-RU" sz="2000" dirty="0" err="1"/>
              <a:t>аюрведа</a:t>
            </a:r>
            <a:r>
              <a:rPr lang="ru-RU" sz="2000" dirty="0"/>
              <a:t>, гомеопатия, йога, </a:t>
            </a:r>
            <a:r>
              <a:rPr lang="ru-RU" sz="2000" dirty="0" err="1"/>
              <a:t>моксотерапия</a:t>
            </a:r>
            <a:r>
              <a:rPr lang="ru-RU" sz="2000" dirty="0"/>
              <a:t>, натуропатия, </a:t>
            </a:r>
            <a:r>
              <a:rPr lang="ru-RU" sz="2000" dirty="0" err="1"/>
              <a:t>остеопатия</a:t>
            </a:r>
            <a:r>
              <a:rPr lang="ru-RU" sz="2000" dirty="0"/>
              <a:t>, термальная медицина, </a:t>
            </a:r>
            <a:r>
              <a:rPr lang="ru-RU" sz="2000" dirty="0" err="1"/>
              <a:t>хиропрактика</a:t>
            </a:r>
            <a:r>
              <a:rPr lang="ru-RU" sz="2000" dirty="0"/>
              <a:t>, </a:t>
            </a:r>
            <a:r>
              <a:rPr lang="ru-RU" sz="2000" dirty="0" err="1"/>
              <a:t>цигун</a:t>
            </a:r>
            <a:r>
              <a:rPr lang="ru-RU" sz="2000" dirty="0"/>
              <a:t> и другие), </a:t>
            </a:r>
            <a:r>
              <a:rPr lang="ru-RU" sz="2000" dirty="0" smtClean="0"/>
              <a:t> </a:t>
            </a:r>
            <a:r>
              <a:rPr lang="ru-RU" sz="2000" dirty="0"/>
              <a:t>их применению </a:t>
            </a:r>
            <a:r>
              <a:rPr lang="ru-RU" sz="2000" dirty="0" smtClean="0"/>
              <a:t>для </a:t>
            </a:r>
            <a:r>
              <a:rPr lang="ru-RU" sz="2000" dirty="0"/>
              <a:t>поддержании здорового образа жизни населения и современной медицине;</a:t>
            </a:r>
          </a:p>
          <a:p>
            <a:pPr algn="just"/>
            <a:r>
              <a:rPr lang="ru-RU" sz="2000" dirty="0" smtClean="0"/>
              <a:t> эффективная  интеграция </a:t>
            </a:r>
            <a:r>
              <a:rPr lang="ru-RU" sz="2000" dirty="0"/>
              <a:t>народной медицины в современную медицину в вопросах профилактики, диагностики и лечения заболеваний, в том числе посредством проведения научно-исследовательских и лабораторных исследований;</a:t>
            </a:r>
          </a:p>
          <a:p>
            <a:pPr marL="0" indent="0" algn="just">
              <a:buNone/>
            </a:pP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84142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z-Cyrl-UZ" sz="3600" dirty="0" smtClean="0"/>
              <a:t>Где могуть работать </a:t>
            </a:r>
            <a:r>
              <a:rPr lang="uz-Cyrl-UZ" sz="3600" dirty="0"/>
              <a:t>специалисты </a:t>
            </a:r>
            <a:r>
              <a:rPr lang="uz-Cyrl-UZ" sz="3600" dirty="0" smtClean="0"/>
              <a:t>народной медицины по окончанию образования</a:t>
            </a:r>
            <a:r>
              <a:rPr lang="uz-Cyrl-UZ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z-Cyrl-UZ" dirty="0" smtClean="0"/>
              <a:t>Специалисты народной медицины могут работать в системе здравоохранения, семейных поликлиниках, государственных и частных клиниках и заниматься следующей деятельностью: применять основные методы народной медицины (фитотерапия, акупунктура, аюрведа, гомеопатия, йога, моксатерапия, натуропатия, остеопатия, термальная медицина, хиро-практика, цигун и др) для диагностики, лечения и профилактики заболеваний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553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uz-Cyrl-UZ" sz="2000" dirty="0" smtClean="0"/>
              <a:t>Направление образования – 5511100 народная медицина</a:t>
            </a:r>
          </a:p>
          <a:p>
            <a:pPr algn="just"/>
            <a:r>
              <a:rPr lang="uz-Cyrl-UZ" sz="2000" dirty="0" smtClean="0"/>
              <a:t>Форма обучения – очное</a:t>
            </a:r>
          </a:p>
          <a:p>
            <a:pPr algn="just"/>
            <a:r>
              <a:rPr lang="uz-Cyrl-UZ" sz="2000" dirty="0" smtClean="0"/>
              <a:t>Срок обучения – 4 года</a:t>
            </a:r>
          </a:p>
          <a:p>
            <a:pPr algn="just"/>
            <a:r>
              <a:rPr lang="uz-Cyrl-UZ" sz="2000" dirty="0" smtClean="0"/>
              <a:t>Специальность – специалист по народной медицине</a:t>
            </a:r>
          </a:p>
          <a:p>
            <a:pPr algn="just">
              <a:lnSpc>
                <a:spcPct val="120000"/>
              </a:lnSpc>
            </a:pPr>
            <a:r>
              <a:rPr lang="uz-Cyrl-UZ" sz="2000" dirty="0" smtClean="0">
                <a:latin typeface="Times New Roman" pitchFamily="18" charset="0"/>
                <a:cs typeface="Times New Roman" pitchFamily="18" charset="0"/>
              </a:rPr>
              <a:t>Цель – </a:t>
            </a:r>
            <a:r>
              <a:rPr lang="ru-RU" sz="2000" dirty="0" smtClean="0"/>
              <a:t>безопасное  </a:t>
            </a:r>
            <a:r>
              <a:rPr lang="ru-RU" sz="2000" dirty="0"/>
              <a:t>и </a:t>
            </a:r>
            <a:r>
              <a:rPr lang="ru-RU" sz="2000" dirty="0" smtClean="0"/>
              <a:t>эффективное  использование </a:t>
            </a:r>
            <a:r>
              <a:rPr lang="ru-RU" sz="2000" dirty="0"/>
              <a:t>народной медицины путем установления норм </a:t>
            </a:r>
            <a:br>
              <a:rPr lang="ru-RU" sz="2000" dirty="0"/>
            </a:br>
            <a:r>
              <a:rPr lang="ru-RU" sz="2000" dirty="0"/>
              <a:t>и правил, проведения научных исследований и интеграции продукции и практики народной медицины в систему здравоохранения, повышения квалификации кадров, совершенствования навыков, услуг и методов лечения.</a:t>
            </a:r>
          </a:p>
          <a:p>
            <a:pPr algn="just">
              <a:lnSpc>
                <a:spcPct val="120000"/>
              </a:lnSpc>
            </a:pPr>
            <a:r>
              <a:rPr lang="uz-Cyrl-UZ" sz="2000" dirty="0" smtClean="0">
                <a:latin typeface="Times New Roman" pitchFamily="18" charset="0"/>
                <a:cs typeface="Times New Roman" pitchFamily="18" charset="0"/>
              </a:rPr>
              <a:t>развивать и применять в современной медицине основные методы народной </a:t>
            </a:r>
            <a:r>
              <a:rPr lang="uz-Cyrl-UZ" sz="2000" dirty="0">
                <a:latin typeface="Times New Roman" pitchFamily="18" charset="0"/>
                <a:cs typeface="Times New Roman" pitchFamily="18" charset="0"/>
              </a:rPr>
              <a:t>медицины(фитотерапия, акупунктура, аюрведа, гомеопатия, йога, моксатерапия, натуропатия, остеопатия, термальная медицина, хиро-практика, цигун и </a:t>
            </a:r>
            <a:r>
              <a:rPr lang="uz-Cyrl-UZ" sz="2000" dirty="0" smtClean="0">
                <a:latin typeface="Times New Roman" pitchFamily="18" charset="0"/>
                <a:cs typeface="Times New Roman" pitchFamily="18" charset="0"/>
              </a:rPr>
              <a:t>др)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поддержка населения по здоровому образу жизни.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759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179512" y="1052736"/>
            <a:ext cx="4032448" cy="3312368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z-Cyrl-UZ" sz="1400" dirty="0">
                <a:solidFill>
                  <a:srgbClr val="FF0000"/>
                </a:solidFill>
              </a:rPr>
              <a:t>Направление образования – </a:t>
            </a:r>
            <a:r>
              <a:rPr lang="uz-Cyrl-UZ" sz="1400" dirty="0">
                <a:solidFill>
                  <a:schemeClr val="accent1"/>
                </a:solidFill>
              </a:rPr>
              <a:t>5511100 </a:t>
            </a:r>
            <a:r>
              <a:rPr lang="uz-Cyrl-UZ" sz="1400" dirty="0" smtClean="0">
                <a:solidFill>
                  <a:schemeClr val="accent1"/>
                </a:solidFill>
              </a:rPr>
              <a:t>народная медицина</a:t>
            </a:r>
            <a:endParaRPr lang="uz-Cyrl-UZ" sz="1400" dirty="0">
              <a:solidFill>
                <a:schemeClr val="accent1"/>
              </a:solidFill>
            </a:endParaRPr>
          </a:p>
          <a:p>
            <a:r>
              <a:rPr lang="uz-Cyrl-UZ" sz="1400" dirty="0">
                <a:solidFill>
                  <a:srgbClr val="FF0000"/>
                </a:solidFill>
              </a:rPr>
              <a:t>Форма обучения – </a:t>
            </a:r>
            <a:r>
              <a:rPr lang="uz-Cyrl-UZ" sz="1400" dirty="0">
                <a:solidFill>
                  <a:schemeClr val="accent1"/>
                </a:solidFill>
              </a:rPr>
              <a:t>очное</a:t>
            </a:r>
          </a:p>
          <a:p>
            <a:r>
              <a:rPr lang="uz-Cyrl-UZ" sz="1400" dirty="0">
                <a:solidFill>
                  <a:srgbClr val="FF0000"/>
                </a:solidFill>
              </a:rPr>
              <a:t>Срок обучения – </a:t>
            </a:r>
            <a:r>
              <a:rPr lang="uz-Cyrl-UZ" sz="1400" dirty="0">
                <a:solidFill>
                  <a:schemeClr val="accent1"/>
                </a:solidFill>
              </a:rPr>
              <a:t>4 года</a:t>
            </a:r>
          </a:p>
          <a:p>
            <a:r>
              <a:rPr lang="uz-Cyrl-UZ" sz="1400" dirty="0">
                <a:solidFill>
                  <a:srgbClr val="FF0000"/>
                </a:solidFill>
              </a:rPr>
              <a:t>Специальность – </a:t>
            </a:r>
            <a:r>
              <a:rPr lang="uz-Cyrl-UZ" sz="1400" dirty="0">
                <a:solidFill>
                  <a:schemeClr val="accent1"/>
                </a:solidFill>
              </a:rPr>
              <a:t>специалист по народной медицине</a:t>
            </a:r>
          </a:p>
          <a:p>
            <a:pPr>
              <a:lnSpc>
                <a:spcPct val="120000"/>
              </a:lnSpc>
            </a:pPr>
            <a:r>
              <a:rPr lang="uz-Cyrl-UZ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 – </a:t>
            </a:r>
            <a:r>
              <a:rPr lang="uz-Cyrl-UZ" sz="1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развивать и применять в современной медицине основные методы </a:t>
            </a:r>
            <a:r>
              <a:rPr lang="uz-Cyrl-UZ" sz="1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народной </a:t>
            </a:r>
            <a:r>
              <a:rPr lang="uz-Cyrl-UZ" sz="1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медицины(фитотерапия, акупунктура, аюрведа, гомеопатия, йога, моксатерапия, натуропатия, остеопатия, термальная медицина, хиро-практика, цигун и др)</a:t>
            </a:r>
            <a:r>
              <a:rPr lang="ru-RU" sz="1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, поддержка населения по здоровому образу жизни.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355976" y="1052736"/>
            <a:ext cx="4788024" cy="302433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Cyrl-UZ" dirty="0">
                <a:solidFill>
                  <a:srgbClr val="FF0000"/>
                </a:solidFill>
              </a:rPr>
              <a:t>Где могуть работать специалисты народной медицины по окончанию образования</a:t>
            </a:r>
            <a:r>
              <a:rPr lang="uz-Cyrl-UZ" dirty="0" smtClean="0">
                <a:solidFill>
                  <a:srgbClr val="FF0000"/>
                </a:solidFill>
              </a:rPr>
              <a:t>.</a:t>
            </a:r>
          </a:p>
          <a:p>
            <a:pPr algn="ctr"/>
            <a:r>
              <a:rPr lang="uz-Cyrl-UZ" sz="1400" dirty="0">
                <a:solidFill>
                  <a:schemeClr val="accent1"/>
                </a:solidFill>
              </a:rPr>
              <a:t>Специалисты народной медицины могут работать в системе здравоохранения, семейных поликлиниках, государственных и частных клиниках и заниматься следующей деятельностью: применять основные методы народной медицины (фитотерапия, акупунктура, аюрведа, гомеопатия, йога, </a:t>
            </a:r>
            <a:r>
              <a:rPr lang="uz-Cyrl-UZ" sz="1400" dirty="0" smtClean="0">
                <a:solidFill>
                  <a:schemeClr val="accent1"/>
                </a:solidFill>
              </a:rPr>
              <a:t>моксотерапия</a:t>
            </a:r>
            <a:r>
              <a:rPr lang="uz-Cyrl-UZ" sz="1400" dirty="0">
                <a:solidFill>
                  <a:schemeClr val="accent1"/>
                </a:solidFill>
              </a:rPr>
              <a:t>, натуропатия, остеопатия, термальная медицина, хиро-практика, цигун и др) для диагностики, лечения и профилактика заболеваний</a:t>
            </a:r>
            <a:r>
              <a:rPr lang="ru-RU" sz="1400" dirty="0">
                <a:solidFill>
                  <a:schemeClr val="accent1"/>
                </a:solidFill>
              </a:rPr>
              <a:t>.</a:t>
            </a:r>
          </a:p>
          <a:p>
            <a:pPr algn="ctr"/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             ТАШКЕНТСКАЯ МЕДИЦИНСКАЯ АКАДЕМИЯ НАПРАВЛЕНИЕ – </a:t>
            </a:r>
          </a:p>
          <a:p>
            <a:pPr algn="ctr"/>
            <a:r>
              <a:rPr lang="ru-RU" dirty="0" smtClean="0">
                <a:solidFill>
                  <a:srgbClr val="0070C0"/>
                </a:solidFill>
              </a:rPr>
              <a:t>НАРОДНАЯ МЕДИЦИНА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746"/>
            <a:ext cx="874897" cy="82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4661" y="4076903"/>
            <a:ext cx="2181475" cy="2716613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4614298"/>
            <a:ext cx="2851202" cy="1908969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919" y="4589110"/>
            <a:ext cx="3096344" cy="1833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64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324</TotalTime>
  <Words>504</Words>
  <Application>Microsoft Office PowerPoint</Application>
  <PresentationFormat>Экран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Ташкентская медицинская академия</vt:lpstr>
      <vt:lpstr>В Ташкентской медицинской академии образовательное направление народной медицины организовано  на основании  ПП РУз №4668 от 10.04.2020 года  “О дополнительных мерах по развитию народной медицины в Республике Узбекистан”</vt:lpstr>
      <vt:lpstr>Постановление Президента Республики Узбекистан от 10.04.2020 ПП № 4668 </vt:lpstr>
      <vt:lpstr>Презентация PowerPoint</vt:lpstr>
      <vt:lpstr>5511100- профессиональные квалификации бакалавров по образовательному направлению «народная медицина»  включают:</vt:lpstr>
      <vt:lpstr>Где могуть работать специалисты народной медицины по окончанию образования.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Тошкент тиббиёт академияси</dc:title>
  <dc:creator>SodiqBEK_home</dc:creator>
  <cp:lastModifiedBy>User-74</cp:lastModifiedBy>
  <cp:revision>38</cp:revision>
  <dcterms:created xsi:type="dcterms:W3CDTF">2020-06-22T09:10:41Z</dcterms:created>
  <dcterms:modified xsi:type="dcterms:W3CDTF">2020-06-24T08:51:11Z</dcterms:modified>
</cp:coreProperties>
</file>